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335" r:id="rId5"/>
    <p:sldId id="268" r:id="rId6"/>
    <p:sldId id="337" r:id="rId7"/>
    <p:sldId id="336" r:id="rId8"/>
    <p:sldId id="271" r:id="rId9"/>
    <p:sldId id="333" r:id="rId10"/>
    <p:sldId id="273" r:id="rId11"/>
    <p:sldId id="307" r:id="rId12"/>
    <p:sldId id="338" r:id="rId13"/>
    <p:sldId id="275" r:id="rId14"/>
    <p:sldId id="331" r:id="rId15"/>
    <p:sldId id="332" r:id="rId16"/>
    <p:sldId id="276" r:id="rId17"/>
    <p:sldId id="278" r:id="rId18"/>
    <p:sldId id="295" r:id="rId19"/>
    <p:sldId id="281" r:id="rId20"/>
    <p:sldId id="283" r:id="rId21"/>
    <p:sldId id="287" r:id="rId22"/>
    <p:sldId id="285" r:id="rId23"/>
    <p:sldId id="286" r:id="rId24"/>
    <p:sldId id="302" r:id="rId25"/>
    <p:sldId id="319" r:id="rId26"/>
    <p:sldId id="320" r:id="rId27"/>
    <p:sldId id="303" r:id="rId28"/>
    <p:sldId id="282" r:id="rId29"/>
    <p:sldId id="294" r:id="rId30"/>
    <p:sldId id="296" r:id="rId31"/>
    <p:sldId id="318" r:id="rId32"/>
    <p:sldId id="297" r:id="rId33"/>
    <p:sldId id="300" r:id="rId34"/>
    <p:sldId id="298" r:id="rId35"/>
    <p:sldId id="299" r:id="rId36"/>
    <p:sldId id="317" r:id="rId37"/>
    <p:sldId id="308" r:id="rId38"/>
    <p:sldId id="309" r:id="rId39"/>
    <p:sldId id="310" r:id="rId40"/>
    <p:sldId id="311" r:id="rId41"/>
    <p:sldId id="312" r:id="rId42"/>
    <p:sldId id="313" r:id="rId43"/>
    <p:sldId id="315" r:id="rId44"/>
    <p:sldId id="321" r:id="rId45"/>
    <p:sldId id="339" r:id="rId46"/>
    <p:sldId id="323" r:id="rId47"/>
    <p:sldId id="322" r:id="rId48"/>
    <p:sldId id="293" r:id="rId49"/>
  </p:sldIdLst>
  <p:sldSz cx="9144000" cy="6858000" type="screen4x3"/>
  <p:notesSz cx="6765925" cy="98679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AE59D44E-B1FA-4540-A5E2-A1F30AB02013}">
          <p14:sldIdLst>
            <p14:sldId id="335"/>
            <p14:sldId id="268"/>
            <p14:sldId id="337"/>
            <p14:sldId id="336"/>
          </p14:sldIdLst>
        </p14:section>
        <p14:section name="Intro IEO" id="{3D778647-1FEC-4F23-A837-4F6FA9B2AFE9}">
          <p14:sldIdLst>
            <p14:sldId id="271"/>
            <p14:sldId id="333"/>
            <p14:sldId id="273"/>
            <p14:sldId id="307"/>
            <p14:sldId id="338"/>
            <p14:sldId id="275"/>
            <p14:sldId id="331"/>
            <p14:sldId id="332"/>
            <p14:sldId id="276"/>
            <p14:sldId id="278"/>
          </p14:sldIdLst>
        </p14:section>
        <p14:section name="Basic" id="{BCCE5F29-2E59-D040-AA23-0215A3FDA8BD}">
          <p14:sldIdLst>
            <p14:sldId id="295"/>
            <p14:sldId id="281"/>
            <p14:sldId id="283"/>
            <p14:sldId id="287"/>
            <p14:sldId id="285"/>
            <p14:sldId id="286"/>
            <p14:sldId id="302"/>
            <p14:sldId id="319"/>
            <p14:sldId id="320"/>
            <p14:sldId id="303"/>
            <p14:sldId id="282"/>
            <p14:sldId id="294"/>
          </p14:sldIdLst>
        </p14:section>
        <p14:section name="CPU" id="{BA4D37F5-C603-E542-B368-C19BC69995D5}">
          <p14:sldIdLst>
            <p14:sldId id="296"/>
            <p14:sldId id="318"/>
            <p14:sldId id="297"/>
            <p14:sldId id="300"/>
            <p14:sldId id="298"/>
            <p14:sldId id="299"/>
          </p14:sldIdLst>
        </p14:section>
        <p14:section name="GPU" id="{64F0DD42-2A06-2B46-9A09-FCD68892B2F3}">
          <p14:sldIdLst>
            <p14:sldId id="317"/>
            <p14:sldId id="308"/>
            <p14:sldId id="309"/>
            <p14:sldId id="310"/>
            <p14:sldId id="311"/>
            <p14:sldId id="312"/>
            <p14:sldId id="313"/>
            <p14:sldId id="315"/>
            <p14:sldId id="321"/>
            <p14:sldId id="339"/>
            <p14:sldId id="323"/>
          </p14:sldIdLst>
        </p14:section>
        <p14:section name="End" id="{FA286D6C-62BA-455C-B8FE-4AF12EAC19BC}">
          <p14:sldIdLst>
            <p14:sldId id="32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2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3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rtingsveldt,Stan S. van" initials="HSv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CCFFFF"/>
    <a:srgbClr val="89AB00"/>
    <a:srgbClr val="191919"/>
    <a:srgbClr val="280049"/>
    <a:srgbClr val="653A31"/>
    <a:srgbClr val="E0FFE0"/>
    <a:srgbClr val="69726E"/>
    <a:srgbClr val="CB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6DC00-B851-1A4D-8829-FDF0F106F2A8}" v="55" dt="2019-08-19T11:33:3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1"/>
    <p:restoredTop sz="86262" autoAdjust="0"/>
  </p:normalViewPr>
  <p:slideViewPr>
    <p:cSldViewPr>
      <p:cViewPr varScale="1">
        <p:scale>
          <a:sx n="192" d="100"/>
          <a:sy n="192" d="100"/>
        </p:scale>
        <p:origin x="3304" y="184"/>
      </p:cViewPr>
      <p:guideLst>
        <p:guide orient="horz" pos="4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64" y="-120"/>
      </p:cViewPr>
      <p:guideLst>
        <p:guide orient="horz" pos="3080"/>
        <p:guide pos="2092"/>
        <p:guide orient="horz" pos="3108"/>
        <p:guide pos="2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ghelani Lor,Mikaeil M." userId="5f5be67a-4570-4381-a0d7-409be5e29b35" providerId="ADAL" clId="{0D86DC00-B851-1A4D-8829-FDF0F106F2A8}"/>
    <pc:docChg chg="undo custSel addSld delSld modSld sldOrd modSection">
      <pc:chgData name="Shaghelani Lor,Mikaeil M." userId="5f5be67a-4570-4381-a0d7-409be5e29b35" providerId="ADAL" clId="{0D86DC00-B851-1A4D-8829-FDF0F106F2A8}" dt="2019-08-19T11:33:37.156" v="582" actId="20577"/>
      <pc:docMkLst>
        <pc:docMk/>
      </pc:docMkLst>
      <pc:sldChg chg="addSp delSp modSp">
        <pc:chgData name="Shaghelani Lor,Mikaeil M." userId="5f5be67a-4570-4381-a0d7-409be5e29b35" providerId="ADAL" clId="{0D86DC00-B851-1A4D-8829-FDF0F106F2A8}" dt="2019-08-19T11:28:34.744" v="576" actId="20577"/>
        <pc:sldMkLst>
          <pc:docMk/>
          <pc:sldMk cId="1567319412" sldId="271"/>
        </pc:sldMkLst>
        <pc:spChg chg="del mod">
          <ac:chgData name="Shaghelani Lor,Mikaeil M." userId="5f5be67a-4570-4381-a0d7-409be5e29b35" providerId="ADAL" clId="{0D86DC00-B851-1A4D-8829-FDF0F106F2A8}" dt="2019-08-11T16:07:23.370" v="136" actId="478"/>
          <ac:spMkLst>
            <pc:docMk/>
            <pc:sldMk cId="1567319412" sldId="271"/>
            <ac:spMk id="3" creationId="{00000000-0000-0000-0000-000000000000}"/>
          </ac:spMkLst>
        </pc:spChg>
        <pc:spChg chg="add mod">
          <ac:chgData name="Shaghelani Lor,Mikaeil M." userId="5f5be67a-4570-4381-a0d7-409be5e29b35" providerId="ADAL" clId="{0D86DC00-B851-1A4D-8829-FDF0F106F2A8}" dt="2019-08-11T16:07:17.178" v="135" actId="767"/>
          <ac:spMkLst>
            <pc:docMk/>
            <pc:sldMk cId="1567319412" sldId="271"/>
            <ac:spMk id="4" creationId="{3FE7FB76-C3DF-2844-821D-1C4AFC29A8E8}"/>
          </ac:spMkLst>
        </pc:spChg>
        <pc:spChg chg="add mod">
          <ac:chgData name="Shaghelani Lor,Mikaeil M." userId="5f5be67a-4570-4381-a0d7-409be5e29b35" providerId="ADAL" clId="{0D86DC00-B851-1A4D-8829-FDF0F106F2A8}" dt="2019-08-19T11:28:34.744" v="576" actId="20577"/>
          <ac:spMkLst>
            <pc:docMk/>
            <pc:sldMk cId="1567319412" sldId="271"/>
            <ac:spMk id="6" creationId="{2CE0B7F8-82E5-F24B-9FD8-A91655C520C4}"/>
          </ac:spMkLst>
        </pc:spChg>
      </pc:sldChg>
      <pc:sldChg chg="modNotesTx">
        <pc:chgData name="Shaghelani Lor,Mikaeil M." userId="5f5be67a-4570-4381-a0d7-409be5e29b35" providerId="ADAL" clId="{0D86DC00-B851-1A4D-8829-FDF0F106F2A8}" dt="2019-08-11T16:14:52.381" v="553" actId="20577"/>
        <pc:sldMkLst>
          <pc:docMk/>
          <pc:sldMk cId="1981979993" sldId="278"/>
        </pc:sldMkLst>
      </pc:sldChg>
      <pc:sldChg chg="modSp">
        <pc:chgData name="Shaghelani Lor,Mikaeil M." userId="5f5be67a-4570-4381-a0d7-409be5e29b35" providerId="ADAL" clId="{0D86DC00-B851-1A4D-8829-FDF0F106F2A8}" dt="2019-08-11T16:12:31.908" v="501" actId="20577"/>
        <pc:sldMkLst>
          <pc:docMk/>
          <pc:sldMk cId="4015632033" sldId="307"/>
        </pc:sldMkLst>
        <pc:spChg chg="mod">
          <ac:chgData name="Shaghelani Lor,Mikaeil M." userId="5f5be67a-4570-4381-a0d7-409be5e29b35" providerId="ADAL" clId="{0D86DC00-B851-1A4D-8829-FDF0F106F2A8}" dt="2019-08-11T16:12:31.908" v="501" actId="20577"/>
          <ac:spMkLst>
            <pc:docMk/>
            <pc:sldMk cId="4015632033" sldId="307"/>
            <ac:spMk id="3" creationId="{00000000-0000-0000-0000-000000000000}"/>
          </ac:spMkLst>
        </pc:spChg>
      </pc:sldChg>
      <pc:sldChg chg="add">
        <pc:chgData name="Shaghelani Lor,Mikaeil M." userId="5f5be67a-4570-4381-a0d7-409be5e29b35" providerId="ADAL" clId="{0D86DC00-B851-1A4D-8829-FDF0F106F2A8}" dt="2019-08-11T16:14:07.694" v="502"/>
        <pc:sldMkLst>
          <pc:docMk/>
          <pc:sldMk cId="2146418108" sldId="331"/>
        </pc:sldMkLst>
      </pc:sldChg>
      <pc:sldChg chg="add">
        <pc:chgData name="Shaghelani Lor,Mikaeil M." userId="5f5be67a-4570-4381-a0d7-409be5e29b35" providerId="ADAL" clId="{0D86DC00-B851-1A4D-8829-FDF0F106F2A8}" dt="2019-08-11T16:14:07.694" v="502"/>
        <pc:sldMkLst>
          <pc:docMk/>
          <pc:sldMk cId="1177630000" sldId="332"/>
        </pc:sldMkLst>
      </pc:sldChg>
      <pc:sldChg chg="modSp ord">
        <pc:chgData name="Shaghelani Lor,Mikaeil M." userId="5f5be67a-4570-4381-a0d7-409be5e29b35" providerId="ADAL" clId="{0D86DC00-B851-1A4D-8829-FDF0F106F2A8}" dt="2019-08-11T16:15:36.323" v="574" actId="20577"/>
        <pc:sldMkLst>
          <pc:docMk/>
          <pc:sldMk cId="2790370066" sldId="333"/>
        </pc:sldMkLst>
        <pc:spChg chg="mod">
          <ac:chgData name="Shaghelani Lor,Mikaeil M." userId="5f5be67a-4570-4381-a0d7-409be5e29b35" providerId="ADAL" clId="{0D86DC00-B851-1A4D-8829-FDF0F106F2A8}" dt="2019-08-11T16:15:36.323" v="574" actId="20577"/>
          <ac:spMkLst>
            <pc:docMk/>
            <pc:sldMk cId="2790370066" sldId="333"/>
            <ac:spMk id="3" creationId="{00000000-0000-0000-0000-000000000000}"/>
          </ac:spMkLst>
        </pc:spChg>
      </pc:sldChg>
      <pc:sldChg chg="modSp">
        <pc:chgData name="Shaghelani Lor,Mikaeil M." userId="5f5be67a-4570-4381-a0d7-409be5e29b35" providerId="ADAL" clId="{0D86DC00-B851-1A4D-8829-FDF0F106F2A8}" dt="2019-08-19T11:33:37.156" v="582" actId="20577"/>
        <pc:sldMkLst>
          <pc:docMk/>
          <pc:sldMk cId="451198736" sldId="338"/>
        </pc:sldMkLst>
        <pc:graphicFrameChg chg="mod modGraphic">
          <ac:chgData name="Shaghelani Lor,Mikaeil M." userId="5f5be67a-4570-4381-a0d7-409be5e29b35" providerId="ADAL" clId="{0D86DC00-B851-1A4D-8829-FDF0F106F2A8}" dt="2019-08-19T11:33:37.156" v="582" actId="20577"/>
          <ac:graphicFrameMkLst>
            <pc:docMk/>
            <pc:sldMk cId="451198736" sldId="338"/>
            <ac:graphicFrameMk id="7" creationId="{58C19536-3B10-5C47-BED4-66A5C6E73854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98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9105" y="4703272"/>
            <a:ext cx="4966099" cy="44581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654" tIns="45023" rIns="91654" bIns="4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5850" y="866775"/>
            <a:ext cx="4594225" cy="3446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342877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Geneva" charset="-128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85850" y="866775"/>
            <a:ext cx="4594225" cy="3446463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565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 one way  information delivery (Traditional classrooms) but more interactive working.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C976499-E6C3-433C-8547-A777605EF9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3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During theory you get an introduction to the topics </a:t>
            </a:r>
          </a:p>
          <a:p>
            <a:r>
              <a:rPr lang="en-US" baseline="0" dirty="0"/>
              <a:t>During practical it’s expected you read the practical documents and first try to figure how to do something with your pair &amp; internet before asking the teacher.</a:t>
            </a:r>
          </a:p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direct instruction (without trying yourself before)</a:t>
            </a:r>
            <a:r>
              <a:rPr lang="en-US" baseline="0" dirty="0"/>
              <a:t> from the teacher.</a:t>
            </a:r>
          </a:p>
          <a:p>
            <a:r>
              <a:rPr lang="en-US" baseline="0" dirty="0"/>
              <a:t>Teacher will give feedback on pair process.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C976499-E6C3-433C-8547-A777605EF9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4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32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information check the course description. </a:t>
            </a:r>
          </a:p>
        </p:txBody>
      </p:sp>
    </p:spTree>
    <p:extLst>
      <p:ext uri="{BB962C8B-B14F-4D97-AF65-F5344CB8AC3E}">
        <p14:creationId xmlns:p14="http://schemas.microsoft.com/office/powerpoint/2010/main" val="185315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baseline="0" dirty="0"/>
              <a:t> part </a:t>
            </a:r>
            <a:r>
              <a:rPr lang="nl-NL" baseline="0" dirty="0" err="1"/>
              <a:t>gives</a:t>
            </a:r>
            <a:r>
              <a:rPr lang="nl-NL" baseline="0" dirty="0"/>
              <a:t> </a:t>
            </a:r>
            <a:r>
              <a:rPr lang="nl-NL" baseline="0" dirty="0" err="1"/>
              <a:t>you</a:t>
            </a:r>
            <a:r>
              <a:rPr lang="nl-NL" baseline="0" dirty="0"/>
              <a:t> a </a:t>
            </a:r>
            <a:r>
              <a:rPr lang="nl-NL" baseline="0" dirty="0" err="1"/>
              <a:t>general</a:t>
            </a:r>
            <a:r>
              <a:rPr lang="nl-NL" baseline="0" dirty="0"/>
              <a:t> </a:t>
            </a:r>
            <a:r>
              <a:rPr lang="nl-NL" baseline="0" dirty="0" err="1"/>
              <a:t>idea</a:t>
            </a:r>
            <a:r>
              <a:rPr lang="nl-NL" baseline="0" dirty="0"/>
              <a:t> of </a:t>
            </a:r>
            <a:r>
              <a:rPr lang="nl-NL" baseline="0" dirty="0" err="1"/>
              <a:t>how</a:t>
            </a:r>
            <a:r>
              <a:rPr lang="nl-NL" baseline="0" dirty="0"/>
              <a:t> a computer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its</a:t>
            </a:r>
            <a:r>
              <a:rPr lang="nl-NL" baseline="0" dirty="0"/>
              <a:t> hardware </a:t>
            </a:r>
            <a:r>
              <a:rPr lang="nl-NL" baseline="0" dirty="0" err="1"/>
              <a:t>works</a:t>
            </a:r>
            <a:r>
              <a:rPr lang="nl-NL" baseline="0" dirty="0"/>
              <a:t>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4109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Top </a:t>
            </a:r>
            <a:r>
              <a:rPr lang="nl-NL" dirty="0" err="1"/>
              <a:t>left</a:t>
            </a:r>
            <a:r>
              <a:rPr lang="nl-NL" dirty="0"/>
              <a:t>: Tablet (Nexus 7)</a:t>
            </a:r>
          </a:p>
          <a:p>
            <a:r>
              <a:rPr lang="nl-NL" dirty="0" err="1"/>
              <a:t>Middle</a:t>
            </a:r>
            <a:r>
              <a:rPr lang="nl-NL" dirty="0"/>
              <a:t> right:</a:t>
            </a:r>
            <a:r>
              <a:rPr lang="nl-NL" baseline="0" dirty="0"/>
              <a:t> </a:t>
            </a:r>
            <a:r>
              <a:rPr lang="nl-NL" dirty="0"/>
              <a:t>Game PC</a:t>
            </a:r>
          </a:p>
          <a:p>
            <a:r>
              <a:rPr lang="nl-NL" dirty="0"/>
              <a:t>Bottom </a:t>
            </a:r>
            <a:r>
              <a:rPr lang="nl-NL" dirty="0" err="1"/>
              <a:t>left</a:t>
            </a:r>
            <a:r>
              <a:rPr lang="nl-NL" dirty="0"/>
              <a:t>: </a:t>
            </a:r>
            <a:r>
              <a:rPr lang="nl-NL" dirty="0" err="1"/>
              <a:t>Washmachine</a:t>
            </a:r>
            <a:endParaRPr lang="nl-NL" dirty="0"/>
          </a:p>
          <a:p>
            <a:endParaRPr lang="nl-NL" dirty="0"/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These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seen</a:t>
            </a:r>
            <a:r>
              <a:rPr lang="nl-NL" dirty="0"/>
              <a:t> as computer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have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similar</a:t>
            </a:r>
            <a:r>
              <a:rPr lang="nl-NL" dirty="0"/>
              <a:t> hardware </a:t>
            </a:r>
            <a:r>
              <a:rPr lang="nl-NL" dirty="0" err="1"/>
              <a:t>components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458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Most important part</a:t>
            </a:r>
            <a:r>
              <a:rPr lang="nl-NL" baseline="0" dirty="0"/>
              <a:t> of a computer is </a:t>
            </a:r>
            <a:r>
              <a:rPr lang="nl-NL" baseline="0" dirty="0" err="1"/>
              <a:t>the</a:t>
            </a:r>
            <a:r>
              <a:rPr lang="nl-NL" baseline="0" dirty="0"/>
              <a:t> CPU</a:t>
            </a:r>
          </a:p>
          <a:p>
            <a:r>
              <a:rPr lang="nl-NL" baseline="0" dirty="0"/>
              <a:t>It’s </a:t>
            </a:r>
            <a:r>
              <a:rPr lang="nl-NL" baseline="0" dirty="0" err="1"/>
              <a:t>basicly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dirty="0" err="1"/>
              <a:t>brain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computer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calcualtions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These </a:t>
            </a:r>
            <a:r>
              <a:rPr lang="nl-NL" dirty="0" err="1"/>
              <a:t>calculations</a:t>
            </a:r>
            <a:r>
              <a:rPr lang="nl-NL" baseline="0" dirty="0"/>
              <a:t> are </a:t>
            </a:r>
            <a:r>
              <a:rPr lang="nl-NL" baseline="0" dirty="0" err="1"/>
              <a:t>actually</a:t>
            </a:r>
            <a:r>
              <a:rPr lang="nl-NL" baseline="0" dirty="0"/>
              <a:t> </a:t>
            </a:r>
            <a:r>
              <a:rPr lang="nl-NL" baseline="0" dirty="0" err="1"/>
              <a:t>instructions</a:t>
            </a:r>
            <a:r>
              <a:rPr lang="nl-NL" baseline="0" dirty="0"/>
              <a:t> like </a:t>
            </a:r>
            <a:r>
              <a:rPr lang="nl-NL" baseline="0" dirty="0" err="1"/>
              <a:t>add</a:t>
            </a:r>
            <a:r>
              <a:rPr lang="nl-NL" baseline="0" dirty="0"/>
              <a:t> </a:t>
            </a:r>
            <a:r>
              <a:rPr lang="nl-NL" baseline="0" dirty="0" err="1"/>
              <a:t>two</a:t>
            </a:r>
            <a:r>
              <a:rPr lang="nl-NL" baseline="0" dirty="0"/>
              <a:t> </a:t>
            </a:r>
            <a:r>
              <a:rPr lang="nl-NL" baseline="0" dirty="0" err="1"/>
              <a:t>values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each</a:t>
            </a:r>
            <a:r>
              <a:rPr lang="nl-NL" baseline="0" dirty="0"/>
              <a:t> </a:t>
            </a:r>
            <a:r>
              <a:rPr lang="nl-NL" baseline="0" dirty="0" err="1"/>
              <a:t>other</a:t>
            </a:r>
            <a:r>
              <a:rPr lang="nl-NL" baseline="0" dirty="0"/>
              <a:t> or move data </a:t>
            </a:r>
            <a:r>
              <a:rPr lang="nl-NL" baseline="0" dirty="0" err="1"/>
              <a:t>from</a:t>
            </a:r>
            <a:r>
              <a:rPr lang="nl-NL" baseline="0" dirty="0"/>
              <a:t> </a:t>
            </a:r>
            <a:r>
              <a:rPr lang="nl-NL" baseline="0" dirty="0" err="1"/>
              <a:t>one</a:t>
            </a:r>
            <a:r>
              <a:rPr lang="nl-NL" baseline="0" dirty="0"/>
              <a:t> </a:t>
            </a:r>
            <a:r>
              <a:rPr lang="nl-NL" baseline="0" dirty="0" err="1"/>
              <a:t>place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another</a:t>
            </a:r>
            <a:r>
              <a:rPr lang="nl-NL" baseline="0" dirty="0"/>
              <a:t>.</a:t>
            </a:r>
          </a:p>
          <a:p>
            <a:r>
              <a:rPr lang="nl-NL" baseline="0" dirty="0"/>
              <a:t>How </a:t>
            </a:r>
            <a:r>
              <a:rPr lang="nl-NL" baseline="0" dirty="0" err="1"/>
              <a:t>fast</a:t>
            </a:r>
            <a:r>
              <a:rPr lang="nl-NL" baseline="0" dirty="0"/>
              <a:t> these </a:t>
            </a:r>
            <a:r>
              <a:rPr lang="nl-NL" baseline="0" dirty="0" err="1"/>
              <a:t>instruction</a:t>
            </a:r>
            <a:r>
              <a:rPr lang="nl-NL" baseline="0" dirty="0"/>
              <a:t> </a:t>
            </a:r>
            <a:r>
              <a:rPr lang="nl-NL" baseline="0" dirty="0" err="1"/>
              <a:t>handled</a:t>
            </a:r>
            <a:r>
              <a:rPr lang="nl-NL" baseline="0" dirty="0"/>
              <a:t> is </a:t>
            </a:r>
            <a:r>
              <a:rPr lang="nl-NL" baseline="0" dirty="0" err="1"/>
              <a:t>dependend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 is. </a:t>
            </a:r>
            <a:r>
              <a:rPr lang="nl-NL" baseline="0" dirty="0" err="1"/>
              <a:t>This</a:t>
            </a:r>
            <a:r>
              <a:rPr lang="nl-NL" baseline="0" dirty="0"/>
              <a:t> speed is </a:t>
            </a:r>
            <a:r>
              <a:rPr lang="nl-NL" baseline="0" dirty="0" err="1"/>
              <a:t>also</a:t>
            </a:r>
            <a:r>
              <a:rPr lang="nl-NL" baseline="0" dirty="0"/>
              <a:t> </a:t>
            </a:r>
            <a:r>
              <a:rPr lang="nl-NL" baseline="0" dirty="0" err="1"/>
              <a:t>called</a:t>
            </a:r>
            <a:r>
              <a:rPr lang="nl-NL" baseline="0" dirty="0"/>
              <a:t> </a:t>
            </a:r>
            <a:r>
              <a:rPr lang="nl-NL" baseline="0" dirty="0" err="1"/>
              <a:t>clock</a:t>
            </a:r>
            <a:r>
              <a:rPr lang="nl-NL" baseline="0" dirty="0"/>
              <a:t> </a:t>
            </a:r>
            <a:r>
              <a:rPr lang="nl-NL" baseline="0" dirty="0" err="1"/>
              <a:t>frequency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expressed</a:t>
            </a:r>
            <a:r>
              <a:rPr lang="nl-NL" baseline="0" dirty="0"/>
              <a:t> in hertz (</a:t>
            </a:r>
            <a:r>
              <a:rPr lang="nl-NL" baseline="0" dirty="0" err="1"/>
              <a:t>hz</a:t>
            </a:r>
            <a:r>
              <a:rPr lang="nl-NL" baseline="0" dirty="0"/>
              <a:t>).</a:t>
            </a:r>
          </a:p>
          <a:p>
            <a:r>
              <a:rPr lang="nl-NL" baseline="0" dirty="0"/>
              <a:t>1 Hz means 1 </a:t>
            </a:r>
            <a:r>
              <a:rPr lang="nl-NL" baseline="0" dirty="0" err="1"/>
              <a:t>instruction</a:t>
            </a:r>
            <a:r>
              <a:rPr lang="nl-NL" baseline="0" dirty="0"/>
              <a:t> per second. </a:t>
            </a:r>
            <a:r>
              <a:rPr lang="nl-NL" baseline="0" dirty="0" err="1"/>
              <a:t>Nowadays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CPU’s are </a:t>
            </a:r>
            <a:r>
              <a:rPr lang="nl-NL" baseline="0" dirty="0" err="1"/>
              <a:t>fast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especcially</a:t>
            </a:r>
            <a:r>
              <a:rPr lang="nl-NL" baseline="0" dirty="0"/>
              <a:t> </a:t>
            </a:r>
            <a:r>
              <a:rPr lang="nl-NL" baseline="0" dirty="0" err="1"/>
              <a:t>th</a:t>
            </a:r>
            <a:r>
              <a:rPr lang="nl-NL" baseline="0" dirty="0"/>
              <a:t> CPU’s in </a:t>
            </a:r>
            <a:r>
              <a:rPr lang="nl-NL" baseline="0" dirty="0" err="1"/>
              <a:t>our</a:t>
            </a:r>
            <a:r>
              <a:rPr lang="nl-NL" baseline="0" dirty="0"/>
              <a:t> PC </a:t>
            </a:r>
            <a:r>
              <a:rPr lang="nl-NL" baseline="0" dirty="0" err="1"/>
              <a:t>its</a:t>
            </a:r>
            <a:r>
              <a:rPr lang="nl-NL" baseline="0" dirty="0"/>
              <a:t> </a:t>
            </a:r>
            <a:r>
              <a:rPr lang="nl-NL" baseline="0" dirty="0" err="1"/>
              <a:t>expressed</a:t>
            </a:r>
            <a:r>
              <a:rPr lang="nl-NL" baseline="0" dirty="0"/>
              <a:t> om </a:t>
            </a:r>
            <a:r>
              <a:rPr lang="nl-NL" baseline="0" dirty="0" err="1"/>
              <a:t>giga</a:t>
            </a:r>
            <a:r>
              <a:rPr lang="nl-NL" baseline="0" dirty="0"/>
              <a:t> hertz (GHz). </a:t>
            </a:r>
          </a:p>
          <a:p>
            <a:r>
              <a:rPr lang="nl-NL" baseline="0" dirty="0"/>
              <a:t>1 GHz is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same</a:t>
            </a:r>
            <a:r>
              <a:rPr lang="nl-NL" baseline="0" dirty="0"/>
              <a:t> is 1000000000 Hz</a:t>
            </a:r>
          </a:p>
          <a:p>
            <a:endParaRPr lang="nl-NL" baseline="0" dirty="0"/>
          </a:p>
          <a:p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you</a:t>
            </a:r>
            <a:r>
              <a:rPr lang="nl-NL" baseline="0" dirty="0"/>
              <a:t> look at </a:t>
            </a:r>
            <a:r>
              <a:rPr lang="nl-NL" baseline="0" dirty="0" err="1"/>
              <a:t>the</a:t>
            </a:r>
            <a:r>
              <a:rPr lang="nl-NL" baseline="0" dirty="0"/>
              <a:t> image </a:t>
            </a:r>
            <a:r>
              <a:rPr lang="nl-NL" baseline="0" dirty="0" err="1"/>
              <a:t>you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 is </a:t>
            </a:r>
            <a:r>
              <a:rPr lang="nl-NL" baseline="0" dirty="0" err="1"/>
              <a:t>placed</a:t>
            </a:r>
            <a:r>
              <a:rPr lang="nl-NL" baseline="0" dirty="0"/>
              <a:t> in a special socket on a circuit board. We </a:t>
            </a:r>
            <a:r>
              <a:rPr lang="nl-NL" baseline="0" dirty="0" err="1"/>
              <a:t>will</a:t>
            </a:r>
            <a:r>
              <a:rPr lang="nl-NL" baseline="0" dirty="0"/>
              <a:t> cover </a:t>
            </a:r>
            <a:r>
              <a:rPr lang="nl-NL" baseline="0" dirty="0" err="1"/>
              <a:t>this</a:t>
            </a:r>
            <a:r>
              <a:rPr lang="nl-NL" baseline="0" dirty="0"/>
              <a:t> circuit board later in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lesson</a:t>
            </a:r>
            <a:r>
              <a:rPr lang="nl-NL" baseline="0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553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nl"/>
              <a:t>If you look at the CPU itselsf we can see they generally exists out of a few parts:</a:t>
            </a:r>
            <a:r>
              <a:rPr lang="nl-NL" dirty="0"/>
              <a:t> </a:t>
            </a:r>
            <a:endParaRPr lang="en-US" dirty="0"/>
          </a:p>
          <a:p>
            <a:pPr marL="97790">
              <a:defRPr/>
            </a:pPr>
            <a:r>
              <a:rPr lang="nl-NL"/>
              <a:t>· </a:t>
            </a:r>
            <a:r>
              <a:rPr lang="nl"/>
              <a:t>Control Unit: direct operations of the CPU; It tells the memory, ALU and I/O components how to respond to the instructions</a:t>
            </a:r>
            <a:r>
              <a:rPr lang="en-US" dirty="0"/>
              <a:t> </a:t>
            </a:r>
            <a:endParaRPr lang="nl-NL" dirty="0"/>
          </a:p>
          <a:p>
            <a:pPr marL="97790">
              <a:defRPr/>
            </a:pPr>
            <a:r>
              <a:rPr lang="nl-NL"/>
              <a:t>· </a:t>
            </a:r>
            <a:r>
              <a:rPr lang="nl"/>
              <a:t>ALU: Arithmetic logic unit – a piece of circuit that</a:t>
            </a:r>
            <a:r>
              <a:rPr lang="en-US" dirty="0"/>
              <a:t> arithmetic and logical operations; basically it’s the part of a CPU that actually does the instructions </a:t>
            </a:r>
            <a:endParaRPr lang="nl-NL" dirty="0"/>
          </a:p>
          <a:p>
            <a:pPr marL="97790">
              <a:defRPr/>
            </a:pPr>
            <a:r>
              <a:rPr lang="nl-NL"/>
              <a:t>· </a:t>
            </a:r>
            <a:r>
              <a:rPr lang="nl"/>
              <a:t>Registers:  place where data is temporary stored for the ALU to process. </a:t>
            </a:r>
            <a:r>
              <a:rPr lang="en-US" dirty="0"/>
              <a:t> </a:t>
            </a:r>
            <a:endParaRPr lang="nl-NL" dirty="0"/>
          </a:p>
          <a:p>
            <a:pPr>
              <a:defRPr/>
            </a:pPr>
            <a:r>
              <a:rPr lang="nl"/>
              <a:t>· NOTE: MMU is also part of modern CPU in a </a:t>
            </a:r>
            <a:r>
              <a:rPr lang="nl-NL"/>
              <a:t>PC but it’s not shown</a:t>
            </a:r>
            <a:r>
              <a:rPr lang="nl-NL" baseline="0"/>
              <a:t> here! The MMU stands for Memory management unit</a:t>
            </a:r>
            <a:r>
              <a:rPr lang="nl-NL"/>
              <a:t> </a:t>
            </a:r>
            <a:endParaRPr lang="en-US">
              <a:cs typeface="Times"/>
            </a:endParaRPr>
          </a:p>
          <a:p>
            <a:endParaRPr lang="nl-NL" dirty="0">
              <a:cs typeface="Times"/>
            </a:endParaRPr>
          </a:p>
          <a:p>
            <a:r>
              <a:rPr lang="nl-NL"/>
              <a:t>This picture</a:t>
            </a:r>
            <a:r>
              <a:rPr lang="nl-NL" baseline="0"/>
              <a:t> also shows von </a:t>
            </a:r>
            <a:r>
              <a:rPr lang="nl-NL"/>
              <a:t>Neumann architecture. This architecture </a:t>
            </a:r>
            <a:r>
              <a:rPr lang="nl-NL" baseline="0"/>
              <a:t> describes what ‘components’ a computer has and how the flow of communication bewteen the parts are. All modern computers are based on the von Neumann architecture.</a:t>
            </a:r>
            <a:r>
              <a:rPr lang="nl-NL"/>
              <a:t> </a:t>
            </a:r>
            <a:endParaRPr lang="nl-NL" baseline="0">
              <a:cs typeface="Times"/>
            </a:endParaRPr>
          </a:p>
          <a:p>
            <a:endParaRPr lang="nl-NL" baseline="0" dirty="0"/>
          </a:p>
          <a:p>
            <a:r>
              <a:rPr lang="nl-NL" baseline="0"/>
              <a:t>One of these parts is the memory. If our computer does not have memory it will not be able to function as the memory is used to store data.</a:t>
            </a:r>
            <a:r>
              <a:rPr lang="nl-NL"/>
              <a:t> </a:t>
            </a:r>
            <a:endParaRPr lang="nl-NL" baseline="0"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242880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these types</a:t>
            </a:r>
            <a:r>
              <a:rPr lang="nl-NL" baseline="0" dirty="0"/>
              <a:t> of memory is </a:t>
            </a:r>
            <a:r>
              <a:rPr lang="nl-NL" baseline="0" dirty="0" err="1"/>
              <a:t>basicly</a:t>
            </a:r>
            <a:r>
              <a:rPr lang="nl-NL" baseline="0" dirty="0"/>
              <a:t> speed. The most </a:t>
            </a:r>
            <a:r>
              <a:rPr lang="nl-NL" baseline="0" dirty="0" err="1"/>
              <a:t>left</a:t>
            </a:r>
            <a:r>
              <a:rPr lang="nl-NL" baseline="0" dirty="0"/>
              <a:t> memory type (cache) is </a:t>
            </a:r>
            <a:r>
              <a:rPr lang="nl-NL" baseline="0" dirty="0" err="1"/>
              <a:t>the</a:t>
            </a:r>
            <a:r>
              <a:rPr lang="nl-NL" baseline="0" dirty="0"/>
              <a:t> most </a:t>
            </a:r>
            <a:r>
              <a:rPr lang="nl-NL" baseline="0" dirty="0" err="1"/>
              <a:t>fast</a:t>
            </a:r>
            <a:r>
              <a:rPr lang="nl-NL" baseline="0" dirty="0"/>
              <a:t> </a:t>
            </a:r>
            <a:r>
              <a:rPr lang="nl-NL" baseline="0" dirty="0" err="1"/>
              <a:t>where</a:t>
            </a:r>
            <a:r>
              <a:rPr lang="nl-NL" baseline="0" dirty="0"/>
              <a:t> as </a:t>
            </a:r>
            <a:r>
              <a:rPr lang="nl-NL" baseline="0" dirty="0" err="1"/>
              <a:t>the</a:t>
            </a:r>
            <a:r>
              <a:rPr lang="nl-NL" baseline="0" dirty="0"/>
              <a:t> most right (HDD) is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slowest</a:t>
            </a:r>
            <a:r>
              <a:rPr lang="nl-NL" baseline="0" dirty="0"/>
              <a:t>.</a:t>
            </a:r>
          </a:p>
          <a:p>
            <a:endParaRPr lang="nl-NL" baseline="0" dirty="0"/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The RAM </a:t>
            </a:r>
            <a:r>
              <a:rPr lang="nl-NL" baseline="0" dirty="0" err="1"/>
              <a:t>falls</a:t>
            </a:r>
            <a:r>
              <a:rPr lang="nl-NL" baseline="0" dirty="0"/>
              <a:t> </a:t>
            </a:r>
            <a:r>
              <a:rPr lang="nl-NL" baseline="0" dirty="0" err="1"/>
              <a:t>into</a:t>
            </a:r>
            <a:r>
              <a:rPr lang="nl-NL" baseline="0" dirty="0"/>
              <a:t> </a:t>
            </a:r>
            <a:r>
              <a:rPr lang="nl-NL" baseline="0" dirty="0" err="1"/>
              <a:t>main</a:t>
            </a:r>
            <a:r>
              <a:rPr lang="nl-NL" baseline="0" dirty="0"/>
              <a:t> memory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two</a:t>
            </a:r>
            <a:r>
              <a:rPr lang="nl-NL" baseline="0" dirty="0"/>
              <a:t> right are </a:t>
            </a:r>
            <a:r>
              <a:rPr lang="nl-NL" baseline="0" dirty="0" err="1"/>
              <a:t>secondary</a:t>
            </a:r>
            <a:r>
              <a:rPr lang="nl-NL" baseline="0"/>
              <a:t> memory/storage</a:t>
            </a:r>
            <a:endParaRPr lang="nl-NL" baseline="0" dirty="0"/>
          </a:p>
          <a:p>
            <a:r>
              <a:rPr lang="nl-NL" baseline="0" dirty="0"/>
              <a:t>The CPU Cache </a:t>
            </a:r>
            <a:r>
              <a:rPr lang="nl-NL" baseline="0" dirty="0" err="1"/>
              <a:t>doens’t</a:t>
            </a:r>
            <a:r>
              <a:rPr lang="nl-NL" baseline="0" dirty="0"/>
              <a:t> </a:t>
            </a:r>
            <a:r>
              <a:rPr lang="nl-NL" baseline="0" dirty="0" err="1"/>
              <a:t>fall</a:t>
            </a:r>
            <a:r>
              <a:rPr lang="nl-NL" baseline="0" dirty="0"/>
              <a:t> </a:t>
            </a:r>
            <a:r>
              <a:rPr lang="nl-NL" baseline="0" dirty="0" err="1"/>
              <a:t>into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main</a:t>
            </a:r>
            <a:r>
              <a:rPr lang="nl-NL" baseline="0" dirty="0"/>
              <a:t> memory </a:t>
            </a:r>
            <a:r>
              <a:rPr lang="nl-NL" baseline="0" dirty="0" err="1"/>
              <a:t>category</a:t>
            </a:r>
            <a:r>
              <a:rPr lang="nl-NL" baseline="0" dirty="0"/>
              <a:t>, but </a:t>
            </a:r>
            <a:r>
              <a:rPr lang="nl-NL" baseline="0" dirty="0" err="1"/>
              <a:t>it</a:t>
            </a:r>
            <a:r>
              <a:rPr lang="nl-NL" baseline="0" dirty="0"/>
              <a:t> does a </a:t>
            </a:r>
            <a:r>
              <a:rPr lang="nl-NL" baseline="0" dirty="0" err="1"/>
              <a:t>similar</a:t>
            </a:r>
            <a:r>
              <a:rPr lang="nl-NL" baseline="0" dirty="0"/>
              <a:t> </a:t>
            </a:r>
            <a:r>
              <a:rPr lang="nl-NL" baseline="0" dirty="0" err="1"/>
              <a:t>task</a:t>
            </a:r>
            <a:r>
              <a:rPr lang="nl-NL" baseline="0" dirty="0"/>
              <a:t>. It </a:t>
            </a:r>
            <a:r>
              <a:rPr lang="nl-NL" baseline="0" dirty="0" err="1"/>
              <a:t>helps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temporary</a:t>
            </a:r>
            <a:r>
              <a:rPr lang="nl-NL" baseline="0" dirty="0"/>
              <a:t> store (</a:t>
            </a:r>
            <a:r>
              <a:rPr lang="nl-NL" baseline="0" dirty="0" err="1"/>
              <a:t>frequently</a:t>
            </a:r>
            <a:r>
              <a:rPr lang="nl-NL" baseline="0" dirty="0"/>
              <a:t> </a:t>
            </a:r>
            <a:r>
              <a:rPr lang="nl-NL" baseline="0" dirty="0" err="1"/>
              <a:t>used</a:t>
            </a:r>
            <a:r>
              <a:rPr lang="nl-NL" baseline="0" dirty="0"/>
              <a:t>) data</a:t>
            </a:r>
          </a:p>
          <a:p>
            <a:endParaRPr lang="nl-NL" baseline="0" dirty="0"/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So</a:t>
            </a:r>
            <a:r>
              <a:rPr lang="nl-NL" baseline="0" dirty="0"/>
              <a:t> </a:t>
            </a:r>
            <a:r>
              <a:rPr lang="nl-NL" baseline="0" dirty="0" err="1"/>
              <a:t>why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just</a:t>
            </a:r>
            <a:r>
              <a:rPr lang="nl-NL" baseline="0" dirty="0"/>
              <a:t> have Cache memory?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it.</a:t>
            </a:r>
          </a:p>
          <a:p>
            <a:endParaRPr lang="nl-NL" baseline="0" dirty="0"/>
          </a:p>
        </p:txBody>
      </p:sp>
    </p:spTree>
    <p:extLst>
      <p:ext uri="{BB962C8B-B14F-4D97-AF65-F5344CB8AC3E}">
        <p14:creationId xmlns:p14="http://schemas.microsoft.com/office/powerpoint/2010/main" val="3739428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Looking</a:t>
            </a:r>
            <a:r>
              <a:rPr lang="nl-NL" baseline="0" dirty="0"/>
              <a:t> at </a:t>
            </a:r>
            <a:r>
              <a:rPr lang="nl-NL" baseline="0" dirty="0" err="1"/>
              <a:t>this</a:t>
            </a:r>
            <a:r>
              <a:rPr lang="nl-NL" baseline="0" dirty="0"/>
              <a:t> picture </a:t>
            </a:r>
            <a:r>
              <a:rPr lang="nl-NL" baseline="0" dirty="0" err="1"/>
              <a:t>you</a:t>
            </a:r>
            <a:r>
              <a:rPr lang="nl-NL" baseline="0" dirty="0"/>
              <a:t> get a </a:t>
            </a:r>
            <a:r>
              <a:rPr lang="nl-NL" baseline="0" dirty="0" err="1"/>
              <a:t>general</a:t>
            </a:r>
            <a:r>
              <a:rPr lang="nl-NL" baseline="0" dirty="0"/>
              <a:t> </a:t>
            </a:r>
            <a:r>
              <a:rPr lang="nl-NL" baseline="0" dirty="0" err="1"/>
              <a:t>idea</a:t>
            </a:r>
            <a:r>
              <a:rPr lang="nl-NL" baseline="0" dirty="0"/>
              <a:t> of speed, </a:t>
            </a:r>
            <a:r>
              <a:rPr lang="nl-NL" baseline="0" dirty="0" err="1"/>
              <a:t>costs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size</a:t>
            </a:r>
            <a:r>
              <a:rPr lang="nl-NL" baseline="0" dirty="0"/>
              <a:t> of </a:t>
            </a:r>
            <a:r>
              <a:rPr lang="nl-NL" baseline="0" dirty="0" err="1"/>
              <a:t>the</a:t>
            </a:r>
            <a:r>
              <a:rPr lang="nl-NL" baseline="0" dirty="0"/>
              <a:t> different types of memory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36220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65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/>
              <a:t>The </a:t>
            </a:r>
            <a:r>
              <a:rPr lang="nl-NL" baseline="0" dirty="0" err="1"/>
              <a:t>other</a:t>
            </a:r>
            <a:r>
              <a:rPr lang="nl-NL" baseline="0" dirty="0"/>
              <a:t> part we have are </a:t>
            </a:r>
            <a:r>
              <a:rPr lang="nl-NL" baseline="0" dirty="0" err="1"/>
              <a:t>the</a:t>
            </a:r>
            <a:r>
              <a:rPr lang="nl-NL" baseline="0" dirty="0"/>
              <a:t> input- </a:t>
            </a:r>
            <a:r>
              <a:rPr lang="nl-NL" baseline="0" dirty="0" err="1"/>
              <a:t>and</a:t>
            </a:r>
            <a:r>
              <a:rPr lang="nl-NL" baseline="0" dirty="0"/>
              <a:t> output </a:t>
            </a:r>
            <a:r>
              <a:rPr lang="nl-NL" baseline="0" dirty="0" err="1"/>
              <a:t>devices</a:t>
            </a:r>
            <a:r>
              <a:rPr lang="nl-NL" baseline="0" dirty="0"/>
              <a:t>. </a:t>
            </a:r>
          </a:p>
          <a:p>
            <a:r>
              <a:rPr lang="nl-NL" baseline="0" dirty="0"/>
              <a:t>Input device is </a:t>
            </a:r>
            <a:r>
              <a:rPr lang="nl-NL" baseline="0" dirty="0" err="1"/>
              <a:t>how</a:t>
            </a:r>
            <a:r>
              <a:rPr lang="nl-NL" baseline="0" dirty="0"/>
              <a:t> we </a:t>
            </a:r>
            <a:r>
              <a:rPr lang="nl-NL" baseline="0" dirty="0" err="1"/>
              <a:t>interact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computer</a:t>
            </a:r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Output device is </a:t>
            </a:r>
            <a:r>
              <a:rPr lang="nl-NL" baseline="0" dirty="0" err="1"/>
              <a:t>how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computer </a:t>
            </a:r>
            <a:r>
              <a:rPr lang="nl-NL" baseline="0" dirty="0" err="1"/>
              <a:t>interacts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us</a:t>
            </a:r>
            <a:endParaRPr lang="nl-NL" baseline="0" dirty="0"/>
          </a:p>
          <a:p>
            <a:endParaRPr lang="nl-NL" baseline="0" dirty="0"/>
          </a:p>
          <a:p>
            <a:endParaRPr lang="nl-NL" baseline="0" dirty="0"/>
          </a:p>
        </p:txBody>
      </p:sp>
    </p:spTree>
    <p:extLst>
      <p:ext uri="{BB962C8B-B14F-4D97-AF65-F5344CB8AC3E}">
        <p14:creationId xmlns:p14="http://schemas.microsoft.com/office/powerpoint/2010/main" val="3236322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does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all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each</a:t>
            </a:r>
            <a:r>
              <a:rPr lang="nl-NL" baseline="0" dirty="0"/>
              <a:t> </a:t>
            </a:r>
            <a:r>
              <a:rPr lang="nl-NL" baseline="0" dirty="0" err="1"/>
              <a:t>other</a:t>
            </a:r>
            <a:r>
              <a:rPr lang="nl-NL" baseline="0" dirty="0"/>
              <a:t>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there</a:t>
            </a:r>
            <a:r>
              <a:rPr lang="nl-NL" baseline="0" dirty="0"/>
              <a:t> is input?</a:t>
            </a:r>
          </a:p>
          <a:p>
            <a:endParaRPr lang="nl-NL" baseline="0" dirty="0"/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Input device </a:t>
            </a:r>
            <a:r>
              <a:rPr lang="nl-NL" baseline="0" dirty="0" err="1"/>
              <a:t>recieves</a:t>
            </a:r>
            <a:r>
              <a:rPr lang="nl-NL" baseline="0" dirty="0"/>
              <a:t> input </a:t>
            </a:r>
            <a:r>
              <a:rPr lang="nl-NL" baseline="0" dirty="0" err="1"/>
              <a:t>and</a:t>
            </a:r>
            <a:r>
              <a:rPr lang="nl-NL" baseline="0" dirty="0"/>
              <a:t> passes </a:t>
            </a:r>
            <a:r>
              <a:rPr lang="nl-NL" baseline="0" dirty="0" err="1"/>
              <a:t>the</a:t>
            </a:r>
            <a:r>
              <a:rPr lang="nl-NL" baseline="0" dirty="0"/>
              <a:t> data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OS </a:t>
            </a:r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OS passes </a:t>
            </a:r>
            <a:r>
              <a:rPr lang="nl-NL" baseline="0" dirty="0" err="1"/>
              <a:t>the</a:t>
            </a:r>
            <a:r>
              <a:rPr lang="nl-NL" baseline="0" dirty="0"/>
              <a:t> data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instructions</a:t>
            </a:r>
            <a:r>
              <a:rPr lang="nl-NL" baseline="0" dirty="0"/>
              <a:t> </a:t>
            </a:r>
            <a:r>
              <a:rPr lang="nl-NL" baseline="0" dirty="0" err="1"/>
              <a:t>tp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</a:t>
            </a:r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CPU </a:t>
            </a:r>
            <a:r>
              <a:rPr lang="nl-NL" baseline="0" dirty="0" err="1"/>
              <a:t>processes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data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instruction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makes</a:t>
            </a:r>
            <a:r>
              <a:rPr lang="nl-NL" baseline="0" dirty="0"/>
              <a:t> </a:t>
            </a:r>
            <a:r>
              <a:rPr lang="nl-NL" baseline="0" dirty="0" err="1"/>
              <a:t>use</a:t>
            </a:r>
            <a:r>
              <a:rPr lang="nl-NL" baseline="0" dirty="0"/>
              <a:t> of </a:t>
            </a:r>
            <a:r>
              <a:rPr lang="nl-NL" baseline="0" dirty="0" err="1"/>
              <a:t>the</a:t>
            </a:r>
            <a:r>
              <a:rPr lang="nl-NL" baseline="0" dirty="0"/>
              <a:t> memory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6685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does</a:t>
            </a:r>
            <a:r>
              <a:rPr lang="nl-NL" baseline="0" dirty="0"/>
              <a:t>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all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each</a:t>
            </a:r>
            <a:r>
              <a:rPr lang="nl-NL" baseline="0" dirty="0"/>
              <a:t> </a:t>
            </a:r>
            <a:r>
              <a:rPr lang="nl-NL" baseline="0" dirty="0" err="1"/>
              <a:t>other</a:t>
            </a:r>
            <a:r>
              <a:rPr lang="nl-NL" baseline="0" dirty="0"/>
              <a:t>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there</a:t>
            </a:r>
            <a:r>
              <a:rPr lang="nl-NL" baseline="0" dirty="0"/>
              <a:t> is output?</a:t>
            </a:r>
          </a:p>
          <a:p>
            <a:endParaRPr lang="nl-NL" baseline="0" dirty="0"/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OS </a:t>
            </a:r>
            <a:r>
              <a:rPr lang="nl-NL" baseline="0" dirty="0" err="1"/>
              <a:t>sends</a:t>
            </a:r>
            <a:r>
              <a:rPr lang="nl-NL" baseline="0" dirty="0"/>
              <a:t> a </a:t>
            </a:r>
            <a:r>
              <a:rPr lang="nl-NL" baseline="0" dirty="0" err="1"/>
              <a:t>instruction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</a:t>
            </a:r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CPU </a:t>
            </a:r>
            <a:r>
              <a:rPr lang="nl-NL" baseline="0" dirty="0" err="1"/>
              <a:t>processes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data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instruction</a:t>
            </a:r>
            <a:r>
              <a:rPr lang="nl-NL" baseline="0" dirty="0"/>
              <a:t> </a:t>
            </a:r>
            <a:r>
              <a:rPr lang="nl-NL" baseline="0" dirty="0" err="1"/>
              <a:t>by</a:t>
            </a:r>
            <a:r>
              <a:rPr lang="nl-NL" baseline="0" dirty="0"/>
              <a:t> making </a:t>
            </a:r>
            <a:r>
              <a:rPr lang="nl-NL" baseline="0" dirty="0" err="1"/>
              <a:t>use</a:t>
            </a:r>
            <a:r>
              <a:rPr lang="nl-NL" baseline="0" dirty="0"/>
              <a:t> of </a:t>
            </a:r>
            <a:r>
              <a:rPr lang="nl-NL" baseline="0" dirty="0" err="1"/>
              <a:t>the</a:t>
            </a:r>
            <a:r>
              <a:rPr lang="nl-NL" baseline="0" dirty="0"/>
              <a:t> memory </a:t>
            </a:r>
            <a:r>
              <a:rPr lang="nl-NL" baseline="0" dirty="0" err="1"/>
              <a:t>and</a:t>
            </a:r>
            <a:r>
              <a:rPr lang="nl-NL" baseline="0" dirty="0"/>
              <a:t> passes </a:t>
            </a:r>
            <a:r>
              <a:rPr lang="nl-NL" baseline="0" dirty="0" err="1"/>
              <a:t>the</a:t>
            </a:r>
            <a:r>
              <a:rPr lang="nl-NL" baseline="0" dirty="0"/>
              <a:t> data back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OS</a:t>
            </a:r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OS passes </a:t>
            </a:r>
            <a:r>
              <a:rPr lang="nl-NL" baseline="0" dirty="0" err="1"/>
              <a:t>the</a:t>
            </a:r>
            <a:r>
              <a:rPr lang="nl-NL" baseline="0" dirty="0"/>
              <a:t> data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output </a:t>
            </a:r>
            <a:r>
              <a:rPr lang="nl-NL" baseline="0" dirty="0" err="1"/>
              <a:t>devices</a:t>
            </a:r>
            <a:endParaRPr lang="nl-NL" baseline="0" dirty="0"/>
          </a:p>
          <a:p>
            <a:pPr marL="228600" indent="-228600">
              <a:buFont typeface="+mj-lt"/>
              <a:buAutoNum type="arabicPeriod"/>
            </a:pPr>
            <a:r>
              <a:rPr lang="nl-NL" baseline="0" dirty="0"/>
              <a:t>Output </a:t>
            </a:r>
            <a:r>
              <a:rPr lang="nl-NL" baseline="0" dirty="0" err="1"/>
              <a:t>devices</a:t>
            </a:r>
            <a:r>
              <a:rPr lang="nl-NL" baseline="0" dirty="0"/>
              <a:t> ‘show’ </a:t>
            </a:r>
            <a:r>
              <a:rPr lang="nl-NL" baseline="0" dirty="0" err="1"/>
              <a:t>the</a:t>
            </a:r>
            <a:r>
              <a:rPr lang="nl-NL" baseline="0" dirty="0"/>
              <a:t> data</a:t>
            </a:r>
          </a:p>
          <a:p>
            <a:pPr marL="228600" indent="-228600">
              <a:buFont typeface="+mj-lt"/>
              <a:buAutoNum type="arabicPeriod"/>
            </a:pPr>
            <a:endParaRPr lang="nl-NL" baseline="0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163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Only</a:t>
            </a:r>
            <a:r>
              <a:rPr lang="nl-NL" baseline="0" dirty="0"/>
              <a:t> </a:t>
            </a:r>
            <a:r>
              <a:rPr lang="nl-NL" baseline="0" dirty="0" err="1"/>
              <a:t>one</a:t>
            </a:r>
            <a:r>
              <a:rPr lang="nl-NL" baseline="0" dirty="0"/>
              <a:t> part of </a:t>
            </a:r>
            <a:r>
              <a:rPr lang="nl-NL" baseline="0" dirty="0" err="1"/>
              <a:t>this</a:t>
            </a:r>
            <a:r>
              <a:rPr lang="nl-NL" baseline="0" dirty="0"/>
              <a:t> image is </a:t>
            </a:r>
            <a:r>
              <a:rPr lang="nl-NL" baseline="0" dirty="0" err="1"/>
              <a:t>left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it’s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gray </a:t>
            </a:r>
            <a:r>
              <a:rPr lang="nl-NL" baseline="0" dirty="0" err="1"/>
              <a:t>arrows</a:t>
            </a:r>
            <a:r>
              <a:rPr lang="nl-NL" baseline="0" dirty="0"/>
              <a:t> of </a:t>
            </a:r>
            <a:r>
              <a:rPr lang="nl-NL" baseline="0" dirty="0" err="1"/>
              <a:t>the</a:t>
            </a:r>
            <a:r>
              <a:rPr lang="nl-NL" baseline="0" dirty="0"/>
              <a:t> images. These </a:t>
            </a:r>
            <a:r>
              <a:rPr lang="nl-NL" baseline="0" dirty="0" err="1"/>
              <a:t>arrows</a:t>
            </a:r>
            <a:r>
              <a:rPr lang="nl-NL" baseline="0" dirty="0"/>
              <a:t> </a:t>
            </a:r>
            <a:r>
              <a:rPr lang="nl-NL" baseline="0" dirty="0" err="1"/>
              <a:t>indicate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communication</a:t>
            </a:r>
            <a:r>
              <a:rPr lang="nl-NL" baseline="0" dirty="0"/>
              <a:t> </a:t>
            </a:r>
            <a:r>
              <a:rPr lang="nl-NL" baseline="0" dirty="0" err="1"/>
              <a:t>between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hardware </a:t>
            </a:r>
            <a:r>
              <a:rPr lang="nl-NL" baseline="0" dirty="0" err="1"/>
              <a:t>components</a:t>
            </a:r>
            <a:r>
              <a:rPr lang="nl-NL" baseline="0" dirty="0"/>
              <a:t>. These </a:t>
            </a:r>
            <a:r>
              <a:rPr lang="nl-NL" baseline="0" dirty="0" err="1"/>
              <a:t>arrows</a:t>
            </a:r>
            <a:r>
              <a:rPr lang="nl-NL" baseline="0" dirty="0"/>
              <a:t> are </a:t>
            </a:r>
            <a:r>
              <a:rPr lang="nl-NL" baseline="0" dirty="0" err="1"/>
              <a:t>actually</a:t>
            </a:r>
            <a:r>
              <a:rPr lang="nl-NL" baseline="0" dirty="0"/>
              <a:t> a </a:t>
            </a:r>
            <a:r>
              <a:rPr lang="nl-NL" baseline="0" dirty="0" err="1"/>
              <a:t>printed</a:t>
            </a:r>
            <a:r>
              <a:rPr lang="nl-NL" baseline="0" dirty="0"/>
              <a:t> </a:t>
            </a:r>
            <a:r>
              <a:rPr lang="nl-NL" baseline="0" dirty="0" err="1"/>
              <a:t>circuis</a:t>
            </a:r>
            <a:r>
              <a:rPr lang="nl-NL" baseline="0" dirty="0"/>
              <a:t>.</a:t>
            </a:r>
          </a:p>
          <a:p>
            <a:endParaRPr lang="nl-NL" baseline="0" dirty="0"/>
          </a:p>
          <a:p>
            <a:endParaRPr lang="nl-NL" baseline="0" dirty="0"/>
          </a:p>
        </p:txBody>
      </p:sp>
    </p:spTree>
    <p:extLst>
      <p:ext uri="{BB962C8B-B14F-4D97-AF65-F5344CB8AC3E}">
        <p14:creationId xmlns:p14="http://schemas.microsoft.com/office/powerpoint/2010/main" val="3028240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263525">
              <a:buFont typeface="Arial" panose="020B0604020202020204" pitchFamily="34" charset="0"/>
              <a:buNone/>
            </a:pPr>
            <a:r>
              <a:rPr lang="nl-NL" dirty="0"/>
              <a:t>A PCB has</a:t>
            </a:r>
            <a:r>
              <a:rPr lang="nl-NL" baseline="0" dirty="0"/>
              <a:t> </a:t>
            </a:r>
            <a:r>
              <a:rPr lang="nl-NL" baseline="0" dirty="0" err="1"/>
              <a:t>connectors</a:t>
            </a:r>
            <a:r>
              <a:rPr lang="nl-NL" baseline="0" dirty="0"/>
              <a:t>/socket/</a:t>
            </a:r>
            <a:r>
              <a:rPr lang="nl-NL" baseline="0" dirty="0" err="1"/>
              <a:t>ports</a:t>
            </a:r>
            <a:r>
              <a:rPr lang="nl-NL" baseline="0" dirty="0"/>
              <a:t> </a:t>
            </a:r>
            <a:r>
              <a:rPr lang="nl-NL" baseline="0" dirty="0" err="1"/>
              <a:t>each</a:t>
            </a:r>
            <a:r>
              <a:rPr lang="nl-NL" baseline="0" dirty="0"/>
              <a:t> </a:t>
            </a:r>
            <a:r>
              <a:rPr lang="nl-NL" baseline="0" dirty="0" err="1"/>
              <a:t>connected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circuits.</a:t>
            </a:r>
            <a:endParaRPr lang="nl-N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/>
              <a:t>Slots</a:t>
            </a:r>
            <a:r>
              <a:rPr lang="nl-NL" dirty="0"/>
              <a:t>: RAM, PCI-e, </a:t>
            </a:r>
            <a:r>
              <a:rPr lang="nl-NL" dirty="0" err="1"/>
              <a:t>etc</a:t>
            </a:r>
            <a:endParaRPr lang="nl-N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/>
              <a:t>Connectors</a:t>
            </a:r>
            <a:r>
              <a:rPr lang="nl-NL" dirty="0"/>
              <a:t>: IDE, SATA, </a:t>
            </a:r>
            <a:r>
              <a:rPr lang="nl-NL" dirty="0" err="1"/>
              <a:t>etc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Ports: Ethernet, </a:t>
            </a:r>
            <a:r>
              <a:rPr lang="nl-NL" baseline="0" dirty="0" err="1"/>
              <a:t>Integrated</a:t>
            </a:r>
            <a:r>
              <a:rPr lang="nl-NL" baseline="0" dirty="0"/>
              <a:t> sound, USB, </a:t>
            </a:r>
            <a:r>
              <a:rPr lang="nl-NL" baseline="0" dirty="0" err="1"/>
              <a:t>etc</a:t>
            </a:r>
            <a:endParaRPr lang="nl-NL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baseline="0" dirty="0"/>
              <a:t>These circuits </a:t>
            </a:r>
            <a:r>
              <a:rPr lang="nl-NL" baseline="0" dirty="0" err="1"/>
              <a:t>actually</a:t>
            </a:r>
            <a:r>
              <a:rPr lang="nl-NL" baseline="0" dirty="0"/>
              <a:t> </a:t>
            </a:r>
            <a:r>
              <a:rPr lang="nl-NL" baseline="0" dirty="0" err="1"/>
              <a:t>connects</a:t>
            </a:r>
            <a:r>
              <a:rPr lang="nl-NL" baseline="0" dirty="0"/>
              <a:t> </a:t>
            </a:r>
            <a:r>
              <a:rPr lang="nl-NL" baseline="0" dirty="0" err="1"/>
              <a:t>every</a:t>
            </a:r>
            <a:r>
              <a:rPr lang="nl-NL" baseline="0" dirty="0"/>
              <a:t> piece of hardware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each</a:t>
            </a:r>
            <a:r>
              <a:rPr lang="nl-NL" baseline="0" dirty="0"/>
              <a:t> </a:t>
            </a:r>
            <a:r>
              <a:rPr lang="nl-NL" baseline="0" dirty="0" err="1"/>
              <a:t>other</a:t>
            </a:r>
            <a:r>
              <a:rPr lang="nl-NL" baseline="0" dirty="0"/>
              <a:t>. </a:t>
            </a:r>
            <a:r>
              <a:rPr lang="nl-NL" baseline="0" dirty="0" err="1"/>
              <a:t>This</a:t>
            </a:r>
            <a:r>
              <a:rPr lang="nl-NL" baseline="0" dirty="0"/>
              <a:t> PCB is </a:t>
            </a:r>
            <a:r>
              <a:rPr lang="nl-NL" baseline="0" dirty="0" err="1"/>
              <a:t>also</a:t>
            </a:r>
            <a:r>
              <a:rPr lang="nl-NL" baseline="0" dirty="0"/>
              <a:t> </a:t>
            </a:r>
            <a:r>
              <a:rPr lang="nl-NL" baseline="0" dirty="0" err="1"/>
              <a:t>called</a:t>
            </a:r>
            <a:r>
              <a:rPr lang="nl-NL" baseline="0" dirty="0"/>
              <a:t> a </a:t>
            </a:r>
            <a:r>
              <a:rPr lang="nl-NL" baseline="0" dirty="0" err="1"/>
              <a:t>motherboard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5947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36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8834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CPU is </a:t>
            </a:r>
            <a:r>
              <a:rPr lang="nl-NL" dirty="0" err="1"/>
              <a:t>actually</a:t>
            </a:r>
            <a:r>
              <a:rPr lang="nl-NL" baseline="0" dirty="0"/>
              <a:t> handling small set of </a:t>
            </a:r>
            <a:r>
              <a:rPr lang="nl-NL" baseline="0" dirty="0" err="1"/>
              <a:t>instructions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gets</a:t>
            </a:r>
            <a:r>
              <a:rPr lang="nl-NL" baseline="0" dirty="0"/>
              <a:t> </a:t>
            </a:r>
            <a:r>
              <a:rPr lang="nl-NL" baseline="0" dirty="0" err="1"/>
              <a:t>from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OS.  </a:t>
            </a:r>
            <a:r>
              <a:rPr lang="nl-NL" baseline="0" dirty="0" err="1"/>
              <a:t>Some</a:t>
            </a:r>
            <a:r>
              <a:rPr lang="nl-NL" baseline="0" dirty="0"/>
              <a:t> </a:t>
            </a:r>
            <a:r>
              <a:rPr lang="nl-NL" baseline="0" dirty="0" err="1"/>
              <a:t>examples</a:t>
            </a:r>
            <a:r>
              <a:rPr lang="nl-NL" baseline="0" dirty="0"/>
              <a:t>: “</a:t>
            </a:r>
            <a:r>
              <a:rPr lang="en-US" baseline="0" dirty="0"/>
              <a:t>move value from one memory location to another” or “add two numbers”</a:t>
            </a:r>
          </a:p>
          <a:p>
            <a:r>
              <a:rPr lang="nl-NL" baseline="0" dirty="0"/>
              <a:t>These </a:t>
            </a:r>
            <a:r>
              <a:rPr lang="nl-NL" baseline="0" dirty="0" err="1"/>
              <a:t>instruction</a:t>
            </a:r>
            <a:r>
              <a:rPr lang="nl-NL" baseline="0" dirty="0"/>
              <a:t>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</a:t>
            </a:r>
            <a:r>
              <a:rPr lang="nl-NL" baseline="0" dirty="0" err="1"/>
              <a:t>triggered</a:t>
            </a:r>
            <a:r>
              <a:rPr lang="nl-NL" baseline="0" dirty="0"/>
              <a:t> </a:t>
            </a:r>
            <a:r>
              <a:rPr lang="nl-NL" baseline="0" dirty="0" err="1"/>
              <a:t>from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OS or </a:t>
            </a:r>
            <a:r>
              <a:rPr lang="nl-NL" baseline="0" dirty="0" err="1"/>
              <a:t>an</a:t>
            </a:r>
            <a:r>
              <a:rPr lang="nl-NL" baseline="0" dirty="0"/>
              <a:t> </a:t>
            </a:r>
            <a:r>
              <a:rPr lang="nl-NL" baseline="0" dirty="0" err="1"/>
              <a:t>application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are in </a:t>
            </a:r>
            <a:r>
              <a:rPr lang="nl-NL" baseline="0" dirty="0" err="1"/>
              <a:t>binary</a:t>
            </a:r>
            <a:r>
              <a:rPr lang="nl-NL" baseline="0" dirty="0"/>
              <a:t>. Next week we </a:t>
            </a:r>
            <a:r>
              <a:rPr lang="nl-NL" baseline="0" dirty="0" err="1"/>
              <a:t>will</a:t>
            </a:r>
            <a:r>
              <a:rPr lang="nl-NL" baseline="0" dirty="0"/>
              <a:t> cover </a:t>
            </a:r>
            <a:r>
              <a:rPr lang="nl-NL" baseline="0" dirty="0" err="1"/>
              <a:t>binary</a:t>
            </a:r>
            <a:r>
              <a:rPr lang="nl-NL" baseline="0" dirty="0"/>
              <a:t>.</a:t>
            </a:r>
          </a:p>
          <a:p>
            <a:r>
              <a:rPr lang="nl-NL" baseline="0" dirty="0"/>
              <a:t>In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above</a:t>
            </a:r>
            <a:r>
              <a:rPr lang="nl-NL" baseline="0" dirty="0"/>
              <a:t> </a:t>
            </a:r>
            <a:r>
              <a:rPr lang="nl-NL" baseline="0" dirty="0" err="1"/>
              <a:t>example</a:t>
            </a:r>
            <a:r>
              <a:rPr lang="nl-NL" baseline="0" dirty="0"/>
              <a:t> we </a:t>
            </a:r>
            <a:r>
              <a:rPr lang="nl-NL" baseline="0" dirty="0" err="1"/>
              <a:t>see</a:t>
            </a:r>
            <a:r>
              <a:rPr lang="nl-NL" baseline="0" dirty="0"/>
              <a:t> ,in steps, </a:t>
            </a:r>
            <a:r>
              <a:rPr lang="nl-NL" baseline="0" dirty="0" err="1"/>
              <a:t>what</a:t>
            </a:r>
            <a:r>
              <a:rPr lang="nl-NL" baseline="0" dirty="0"/>
              <a:t> </a:t>
            </a:r>
            <a:r>
              <a:rPr lang="nl-NL" baseline="0" dirty="0" err="1"/>
              <a:t>happens</a:t>
            </a:r>
            <a:r>
              <a:rPr lang="nl-NL" baseline="0" dirty="0"/>
              <a:t> </a:t>
            </a:r>
            <a:r>
              <a:rPr lang="nl-NL" baseline="0" dirty="0" err="1"/>
              <a:t>when</a:t>
            </a:r>
            <a:r>
              <a:rPr lang="nl-NL" baseline="0" dirty="0"/>
              <a:t> we click = in a calculator </a:t>
            </a:r>
            <a:r>
              <a:rPr lang="nl-NL" baseline="0" dirty="0" err="1"/>
              <a:t>adding</a:t>
            </a:r>
            <a:r>
              <a:rPr lang="nl-NL" baseline="0" dirty="0"/>
              <a:t> 23 </a:t>
            </a:r>
            <a:r>
              <a:rPr lang="nl-NL" baseline="0" dirty="0" err="1"/>
              <a:t>to</a:t>
            </a:r>
            <a:r>
              <a:rPr lang="nl-NL" baseline="0" dirty="0"/>
              <a:t> 18.</a:t>
            </a:r>
          </a:p>
          <a:p>
            <a:endParaRPr lang="nl-NL" baseline="0" dirty="0"/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Do take </a:t>
            </a:r>
            <a:r>
              <a:rPr lang="nl-NL" baseline="0" dirty="0" err="1"/>
              <a:t>note</a:t>
            </a:r>
            <a:r>
              <a:rPr lang="nl-NL" baseline="0" dirty="0"/>
              <a:t> </a:t>
            </a:r>
            <a:r>
              <a:rPr lang="nl-NL" baseline="0" dirty="0" err="1"/>
              <a:t>that</a:t>
            </a:r>
            <a:r>
              <a:rPr lang="nl-NL" baseline="0" dirty="0"/>
              <a:t> </a:t>
            </a:r>
            <a:r>
              <a:rPr lang="nl-NL" baseline="0" dirty="0" err="1"/>
              <a:t>depending</a:t>
            </a:r>
            <a:r>
              <a:rPr lang="nl-NL" baseline="0" dirty="0"/>
              <a:t> on </a:t>
            </a:r>
            <a:r>
              <a:rPr lang="nl-NL" baseline="0" dirty="0" err="1"/>
              <a:t>the</a:t>
            </a:r>
            <a:r>
              <a:rPr lang="nl-NL" baseline="0" dirty="0"/>
              <a:t> CPU type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instruction</a:t>
            </a:r>
            <a:r>
              <a:rPr lang="nl-NL" baseline="0" dirty="0"/>
              <a:t> set are different. </a:t>
            </a:r>
            <a:r>
              <a:rPr lang="nl-NL" baseline="0" dirty="0" err="1"/>
              <a:t>So</a:t>
            </a:r>
            <a:r>
              <a:rPr lang="nl-NL" baseline="0" dirty="0"/>
              <a:t> </a:t>
            </a:r>
            <a:r>
              <a:rPr lang="nl-NL" baseline="0" dirty="0" err="1"/>
              <a:t>instructions</a:t>
            </a:r>
            <a:r>
              <a:rPr lang="nl-NL" baseline="0" dirty="0"/>
              <a:t> </a:t>
            </a:r>
            <a:r>
              <a:rPr lang="nl-NL" baseline="0" dirty="0" err="1"/>
              <a:t>for</a:t>
            </a:r>
            <a:r>
              <a:rPr lang="nl-NL" baseline="0" dirty="0"/>
              <a:t> a PC CPU </a:t>
            </a:r>
            <a:r>
              <a:rPr lang="nl-NL" baseline="0" dirty="0" err="1"/>
              <a:t>will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work</a:t>
            </a:r>
            <a:r>
              <a:rPr lang="nl-NL" baseline="0" dirty="0"/>
              <a:t> on </a:t>
            </a:r>
            <a:r>
              <a:rPr lang="nl-NL" baseline="0" dirty="0" err="1"/>
              <a:t>I-Phone</a:t>
            </a:r>
            <a:r>
              <a:rPr lang="nl-NL" baseline="0" dirty="0"/>
              <a:t> CPU</a:t>
            </a:r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/>
              <a:t>The speed these </a:t>
            </a:r>
            <a:r>
              <a:rPr lang="nl-NL" baseline="0" dirty="0" err="1"/>
              <a:t>instructions</a:t>
            </a:r>
            <a:r>
              <a:rPr lang="nl-NL" baseline="0" dirty="0"/>
              <a:t> are </a:t>
            </a:r>
            <a:r>
              <a:rPr lang="nl-NL" baseline="0" dirty="0" err="1"/>
              <a:t>processed</a:t>
            </a:r>
            <a:r>
              <a:rPr lang="nl-NL" baseline="0" dirty="0"/>
              <a:t> </a:t>
            </a:r>
            <a:r>
              <a:rPr lang="nl-NL" baseline="0" dirty="0" err="1"/>
              <a:t>dependents</a:t>
            </a:r>
            <a:r>
              <a:rPr lang="nl-NL" baseline="0" dirty="0"/>
              <a:t> on </a:t>
            </a:r>
            <a:r>
              <a:rPr lang="nl-NL" baseline="0" dirty="0" err="1"/>
              <a:t>the</a:t>
            </a:r>
            <a:r>
              <a:rPr lang="nl-NL" baseline="0" dirty="0"/>
              <a:t> processor speed (</a:t>
            </a:r>
            <a:r>
              <a:rPr lang="nl-NL" baseline="0" dirty="0" err="1"/>
              <a:t>clock</a:t>
            </a:r>
            <a:r>
              <a:rPr lang="nl-NL" baseline="0" dirty="0"/>
              <a:t> </a:t>
            </a:r>
            <a:r>
              <a:rPr lang="nl-NL" baseline="0" dirty="0" err="1"/>
              <a:t>fequency</a:t>
            </a:r>
            <a:r>
              <a:rPr lang="nl-NL" baseline="0" dirty="0"/>
              <a:t>). </a:t>
            </a:r>
            <a:r>
              <a:rPr lang="nl-NL" baseline="0" dirty="0" err="1"/>
              <a:t>This</a:t>
            </a:r>
            <a:r>
              <a:rPr lang="nl-NL" baseline="0" dirty="0"/>
              <a:t> means </a:t>
            </a:r>
            <a:r>
              <a:rPr lang="nl-NL" baseline="0" dirty="0" err="1"/>
              <a:t>how</a:t>
            </a:r>
            <a:r>
              <a:rPr lang="nl-NL" baseline="0" dirty="0"/>
              <a:t> </a:t>
            </a:r>
            <a:r>
              <a:rPr lang="nl-NL" baseline="0" dirty="0" err="1"/>
              <a:t>many</a:t>
            </a:r>
            <a:r>
              <a:rPr lang="nl-NL" baseline="0" dirty="0"/>
              <a:t> steps (</a:t>
            </a:r>
            <a:r>
              <a:rPr lang="nl-NL" b="1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instructions</a:t>
            </a:r>
            <a:r>
              <a:rPr lang="nl-NL" baseline="0" dirty="0"/>
              <a:t>) </a:t>
            </a:r>
            <a:r>
              <a:rPr lang="en-GB" dirty="0"/>
              <a:t>a CPU makes per second (measured in Hz or GHz (10</a:t>
            </a:r>
            <a:r>
              <a:rPr lang="en-GB" baseline="30000" dirty="0"/>
              <a:t>9</a:t>
            </a:r>
            <a:r>
              <a:rPr lang="en-GB" dirty="0"/>
              <a:t> Hz).</a:t>
            </a:r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___________________________________________________________________</a:t>
            </a:r>
          </a:p>
          <a:p>
            <a:r>
              <a:rPr lang="en-GB" dirty="0"/>
              <a:t>Background</a:t>
            </a:r>
            <a:r>
              <a:rPr lang="en-GB" baseline="0" dirty="0"/>
              <a:t> info: </a:t>
            </a:r>
            <a:r>
              <a:rPr lang="en-US" dirty="0"/>
              <a:t>1 CPU instruction exists</a:t>
            </a:r>
            <a:r>
              <a:rPr lang="en-US" baseline="0" dirty="0"/>
              <a:t> out of</a:t>
            </a:r>
            <a:r>
              <a:rPr lang="en-US" dirty="0"/>
              <a:t> multiple steps -&gt; A CPU can handle multiple instructions in parallel if the instructions are in different steps. </a:t>
            </a:r>
          </a:p>
          <a:p>
            <a:r>
              <a:rPr lang="en-US" dirty="0"/>
              <a:t>For example: </a:t>
            </a:r>
            <a:r>
              <a:rPr lang="en-US" dirty="0" err="1"/>
              <a:t>Instuction</a:t>
            </a:r>
            <a:r>
              <a:rPr lang="en-US" dirty="0"/>
              <a:t> A – step: Decode</a:t>
            </a:r>
            <a:r>
              <a:rPr lang="en-US" baseline="0" dirty="0"/>
              <a:t> &amp; Instruction B – step: Fetch</a:t>
            </a:r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90545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Up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baseline="0" dirty="0"/>
              <a:t>we </a:t>
            </a:r>
            <a:r>
              <a:rPr lang="nl-NL" baseline="0" dirty="0" err="1"/>
              <a:t>treated</a:t>
            </a:r>
            <a:r>
              <a:rPr lang="nl-NL" baseline="0" dirty="0"/>
              <a:t> </a:t>
            </a:r>
            <a:r>
              <a:rPr lang="nl-NL" baseline="0" dirty="0" err="1"/>
              <a:t>all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same</a:t>
            </a:r>
            <a:r>
              <a:rPr lang="nl-NL" baseline="0" dirty="0"/>
              <a:t>, but </a:t>
            </a:r>
            <a:r>
              <a:rPr lang="nl-NL" baseline="0" dirty="0" err="1"/>
              <a:t>this</a:t>
            </a:r>
            <a:r>
              <a:rPr lang="nl-NL" baseline="0" dirty="0"/>
              <a:t> is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case. Look at </a:t>
            </a:r>
            <a:r>
              <a:rPr lang="nl-NL" baseline="0" dirty="0" err="1"/>
              <a:t>all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different </a:t>
            </a:r>
            <a:r>
              <a:rPr lang="nl-NL" baseline="0" dirty="0" err="1"/>
              <a:t>brands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devices</a:t>
            </a:r>
            <a:r>
              <a:rPr lang="nl-NL" baseline="0" dirty="0"/>
              <a:t> </a:t>
            </a:r>
            <a:r>
              <a:rPr lang="nl-NL" baseline="0" dirty="0" err="1"/>
              <a:t>they</a:t>
            </a:r>
            <a:r>
              <a:rPr lang="nl-NL" baseline="0" dirty="0"/>
              <a:t> are in. </a:t>
            </a:r>
          </a:p>
          <a:p>
            <a:r>
              <a:rPr lang="nl-NL" baseline="0" dirty="0" err="1"/>
              <a:t>You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find</a:t>
            </a:r>
            <a:r>
              <a:rPr lang="nl-NL" baseline="0" dirty="0"/>
              <a:t> </a:t>
            </a:r>
            <a:r>
              <a:rPr lang="nl-NL" baseline="0" dirty="0" err="1"/>
              <a:t>an</a:t>
            </a:r>
            <a:r>
              <a:rPr lang="nl-NL" baseline="0" dirty="0"/>
              <a:t> Intel I-</a:t>
            </a:r>
            <a:r>
              <a:rPr lang="nl-NL" baseline="0" dirty="0" err="1"/>
              <a:t>Core</a:t>
            </a:r>
            <a:r>
              <a:rPr lang="nl-NL" baseline="0" dirty="0"/>
              <a:t> in a </a:t>
            </a:r>
            <a:r>
              <a:rPr lang="nl-NL" baseline="0" dirty="0" err="1"/>
              <a:t>blu-ray</a:t>
            </a:r>
            <a:r>
              <a:rPr lang="nl-NL" baseline="0" dirty="0"/>
              <a:t> </a:t>
            </a:r>
            <a:r>
              <a:rPr lang="nl-NL" baseline="0" dirty="0" err="1"/>
              <a:t>player</a:t>
            </a:r>
            <a:r>
              <a:rPr lang="nl-NL" baseline="0" dirty="0"/>
              <a:t>. </a:t>
            </a:r>
            <a:r>
              <a:rPr lang="nl-NL" baseline="0" dirty="0" err="1"/>
              <a:t>Its</a:t>
            </a:r>
            <a:r>
              <a:rPr lang="nl-NL" baseline="0" dirty="0"/>
              <a:t> overkill in processing power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will</a:t>
            </a:r>
            <a:r>
              <a:rPr lang="nl-NL" baseline="0" dirty="0"/>
              <a:t> </a:t>
            </a:r>
            <a:r>
              <a:rPr lang="nl-NL" baseline="0" dirty="0" err="1"/>
              <a:t>unnecessarily</a:t>
            </a:r>
            <a:r>
              <a:rPr lang="nl-NL" baseline="0" dirty="0"/>
              <a:t> drive up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price</a:t>
            </a:r>
            <a:r>
              <a:rPr lang="nl-NL" baseline="0" dirty="0"/>
              <a:t> of a  </a:t>
            </a:r>
            <a:r>
              <a:rPr lang="nl-NL" baseline="0" dirty="0" err="1"/>
              <a:t>blu-ray</a:t>
            </a:r>
            <a:r>
              <a:rPr lang="nl-NL" baseline="0" dirty="0"/>
              <a:t> </a:t>
            </a:r>
            <a:r>
              <a:rPr lang="nl-NL" baseline="0" dirty="0" err="1"/>
              <a:t>player</a:t>
            </a:r>
            <a:r>
              <a:rPr lang="nl-NL" baseline="0" dirty="0"/>
              <a:t>.</a:t>
            </a:r>
          </a:p>
          <a:p>
            <a:endParaRPr lang="nl-NL" baseline="0" dirty="0"/>
          </a:p>
          <a:p>
            <a:r>
              <a:rPr lang="nl-NL" baseline="0" dirty="0" err="1"/>
              <a:t>Depending</a:t>
            </a:r>
            <a:r>
              <a:rPr lang="nl-NL" baseline="0" dirty="0"/>
              <a:t> on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task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requiremnts</a:t>
            </a:r>
            <a:r>
              <a:rPr lang="nl-NL" baseline="0" dirty="0"/>
              <a:t> of </a:t>
            </a:r>
            <a:r>
              <a:rPr lang="nl-NL" baseline="0" dirty="0" err="1"/>
              <a:t>where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CPU is </a:t>
            </a:r>
            <a:r>
              <a:rPr lang="nl-NL" baseline="0" dirty="0" err="1"/>
              <a:t>used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speed, power </a:t>
            </a:r>
            <a:r>
              <a:rPr lang="nl-NL" baseline="0" dirty="0" err="1"/>
              <a:t>usage</a:t>
            </a:r>
            <a:r>
              <a:rPr lang="nl-NL" baseline="0" dirty="0"/>
              <a:t>, </a:t>
            </a:r>
            <a:r>
              <a:rPr lang="nl-NL" baseline="0" dirty="0" err="1"/>
              <a:t>size</a:t>
            </a:r>
            <a:r>
              <a:rPr lang="nl-NL" baseline="0" dirty="0"/>
              <a:t>, </a:t>
            </a:r>
            <a:r>
              <a:rPr lang="nl-NL" baseline="0" dirty="0" err="1"/>
              <a:t>costs</a:t>
            </a:r>
            <a:r>
              <a:rPr lang="nl-NL" baseline="0" dirty="0"/>
              <a:t> etc. </a:t>
            </a:r>
            <a:r>
              <a:rPr lang="nl-NL" baseline="0" dirty="0" err="1"/>
              <a:t>will</a:t>
            </a:r>
            <a:r>
              <a:rPr lang="nl-NL" baseline="0" dirty="0"/>
              <a:t> </a:t>
            </a:r>
            <a:r>
              <a:rPr lang="nl-NL" baseline="0" dirty="0" err="1"/>
              <a:t>be</a:t>
            </a:r>
            <a:r>
              <a:rPr lang="nl-NL" baseline="0" dirty="0"/>
              <a:t> different.  </a:t>
            </a:r>
          </a:p>
          <a:p>
            <a:endParaRPr lang="nl-NL" baseline="0" dirty="0"/>
          </a:p>
          <a:p>
            <a:r>
              <a:rPr lang="nl-NL" baseline="0" dirty="0" err="1"/>
              <a:t>Following</a:t>
            </a:r>
            <a:r>
              <a:rPr lang="nl-NL" baseline="0" dirty="0"/>
              <a:t> sheets </a:t>
            </a:r>
            <a:r>
              <a:rPr lang="nl-NL" baseline="0" dirty="0" err="1"/>
              <a:t>gives</a:t>
            </a:r>
            <a:r>
              <a:rPr lang="nl-NL" baseline="0" dirty="0"/>
              <a:t> </a:t>
            </a:r>
            <a:r>
              <a:rPr lang="nl-NL" baseline="0" dirty="0" err="1"/>
              <a:t>you</a:t>
            </a:r>
            <a:r>
              <a:rPr lang="nl-NL" baseline="0" dirty="0"/>
              <a:t> </a:t>
            </a:r>
            <a:r>
              <a:rPr lang="nl-NL" baseline="0" dirty="0" err="1"/>
              <a:t>some</a:t>
            </a:r>
            <a:r>
              <a:rPr lang="nl-NL" baseline="0" dirty="0"/>
              <a:t> </a:t>
            </a:r>
            <a:r>
              <a:rPr lang="nl-NL" baseline="0" dirty="0" err="1"/>
              <a:t>examples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9721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dirty="0" err="1"/>
              <a:t>infor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TI-83:</a:t>
            </a:r>
            <a:r>
              <a:rPr lang="nl-NL" baseline="0" dirty="0"/>
              <a:t> http://www.datamath.org/Graphing/JPEG_TI-83PLUS_I0799.htm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3766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71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</a:t>
            </a:r>
            <a:r>
              <a:rPr lang="nl-NL" baseline="0" dirty="0"/>
              <a:t> iPhone. </a:t>
            </a:r>
          </a:p>
          <a:p>
            <a:r>
              <a:rPr lang="nl-NL" dirty="0"/>
              <a:t>The CPU is part of a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 </a:t>
            </a:r>
            <a:r>
              <a:rPr lang="nl-NL" baseline="0" dirty="0" err="1"/>
              <a:t>called</a:t>
            </a:r>
            <a:r>
              <a:rPr lang="nl-NL" baseline="0" dirty="0"/>
              <a:t> </a:t>
            </a:r>
            <a:r>
              <a:rPr lang="nl-NL" dirty="0" err="1"/>
              <a:t>SoC</a:t>
            </a:r>
            <a:r>
              <a:rPr lang="nl-NL" dirty="0"/>
              <a:t> (System</a:t>
            </a:r>
            <a:r>
              <a:rPr lang="nl-NL" baseline="0" dirty="0"/>
              <a:t> on Chip)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reduce</a:t>
            </a:r>
            <a:r>
              <a:rPr lang="nl-NL" baseline="0" dirty="0"/>
              <a:t> </a:t>
            </a:r>
            <a:r>
              <a:rPr lang="nl-NL" baseline="0" dirty="0" err="1"/>
              <a:t>size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power </a:t>
            </a:r>
            <a:r>
              <a:rPr lang="nl-NL" baseline="0" dirty="0" err="1"/>
              <a:t>usage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72569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PS4</a:t>
            </a:r>
          </a:p>
          <a:p>
            <a:r>
              <a:rPr lang="nl-NL" dirty="0" err="1"/>
              <a:t>Custom</a:t>
            </a:r>
            <a:r>
              <a:rPr lang="nl-NL" dirty="0"/>
              <a:t> 8 </a:t>
            </a:r>
            <a:r>
              <a:rPr lang="nl-NL" dirty="0" err="1"/>
              <a:t>core</a:t>
            </a:r>
            <a:r>
              <a:rPr lang="nl-NL" dirty="0"/>
              <a:t> AMD Jaguar. </a:t>
            </a:r>
            <a:r>
              <a:rPr lang="nl-NL" dirty="0" err="1"/>
              <a:t>Main</a:t>
            </a:r>
            <a:r>
              <a:rPr lang="nl-NL" dirty="0"/>
              <a:t> concern is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graphics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games</a:t>
            </a:r>
          </a:p>
        </p:txBody>
      </p:sp>
    </p:spTree>
    <p:extLst>
      <p:ext uri="{BB962C8B-B14F-4D97-AF65-F5344CB8AC3E}">
        <p14:creationId xmlns:p14="http://schemas.microsoft.com/office/powerpoint/2010/main" val="4059001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NL" baseline="0" dirty="0"/>
              <a:t>CPU </a:t>
            </a:r>
            <a:r>
              <a:rPr lang="nl-NL" baseline="0" dirty="0" err="1"/>
              <a:t>can</a:t>
            </a:r>
            <a:r>
              <a:rPr lang="nl-NL" baseline="0" dirty="0"/>
              <a:t> </a:t>
            </a:r>
            <a:r>
              <a:rPr lang="nl-NL" baseline="0" dirty="0" err="1"/>
              <a:t>actually</a:t>
            </a:r>
            <a:r>
              <a:rPr lang="nl-NL" baseline="0" dirty="0"/>
              <a:t> do ‘</a:t>
            </a:r>
            <a:r>
              <a:rPr lang="nl-NL" baseline="0" dirty="0" err="1"/>
              <a:t>everything</a:t>
            </a:r>
            <a:r>
              <a:rPr lang="nl-NL" baseline="0" dirty="0"/>
              <a:t>’, but </a:t>
            </a:r>
            <a:r>
              <a:rPr lang="nl-NL" baseline="0" dirty="0" err="1"/>
              <a:t>when</a:t>
            </a:r>
            <a:r>
              <a:rPr lang="nl-NL" baseline="0" dirty="0"/>
              <a:t> we look at </a:t>
            </a:r>
            <a:r>
              <a:rPr lang="nl-NL" baseline="0" dirty="0" err="1"/>
              <a:t>graphics</a:t>
            </a:r>
            <a:r>
              <a:rPr lang="nl-NL" baseline="0" dirty="0"/>
              <a:t> we </a:t>
            </a:r>
            <a:r>
              <a:rPr lang="nl-NL" baseline="0" dirty="0" err="1"/>
              <a:t>usually</a:t>
            </a:r>
            <a:r>
              <a:rPr lang="nl-NL" baseline="0" dirty="0"/>
              <a:t> have a </a:t>
            </a:r>
            <a:r>
              <a:rPr lang="nl-NL" baseline="0" dirty="0" err="1"/>
              <a:t>dedicated</a:t>
            </a:r>
            <a:r>
              <a:rPr lang="nl-NL" baseline="0" dirty="0"/>
              <a:t> piece of hardware </a:t>
            </a:r>
            <a:r>
              <a:rPr lang="nl-NL" baseline="0" dirty="0" err="1"/>
              <a:t>to</a:t>
            </a:r>
            <a:r>
              <a:rPr lang="nl-NL" baseline="0" dirty="0"/>
              <a:t> do </a:t>
            </a:r>
            <a:r>
              <a:rPr lang="nl-NL" baseline="0" dirty="0" err="1"/>
              <a:t>this</a:t>
            </a:r>
            <a:r>
              <a:rPr lang="nl-NL" baseline="0" dirty="0"/>
              <a:t> </a:t>
            </a:r>
            <a:r>
              <a:rPr lang="nl-NL" baseline="0" dirty="0" err="1"/>
              <a:t>task</a:t>
            </a:r>
            <a:r>
              <a:rPr lang="nl-NL" baseline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242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67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248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http://</a:t>
            </a:r>
            <a:r>
              <a:rPr lang="en-US" dirty="0" err="1"/>
              <a:t>www.nvidia.com</a:t>
            </a:r>
            <a:r>
              <a:rPr lang="en-US" dirty="0"/>
              <a:t>/object/what-is-</a:t>
            </a:r>
            <a:r>
              <a:rPr lang="en-US" dirty="0" err="1"/>
              <a:t>gpu</a:t>
            </a:r>
            <a:r>
              <a:rPr lang="en-US" dirty="0"/>
              <a:t>-</a:t>
            </a:r>
            <a:r>
              <a:rPr lang="en-US" dirty="0" err="1"/>
              <a:t>computing.html</a:t>
            </a:r>
            <a:endParaRPr lang="en-US" dirty="0"/>
          </a:p>
          <a:p>
            <a:r>
              <a:rPr lang="en-US" dirty="0"/>
              <a:t>*</a:t>
            </a:r>
            <a:r>
              <a:rPr lang="en-US" baseline="0" dirty="0"/>
              <a:t> This is a specific term from </a:t>
            </a:r>
            <a:r>
              <a:rPr lang="en-US" baseline="0" dirty="0" err="1"/>
              <a:t>nVidia</a:t>
            </a:r>
            <a:r>
              <a:rPr lang="en-US" baseline="0" dirty="0"/>
              <a:t> (API with </a:t>
            </a:r>
            <a:r>
              <a:rPr lang="en-US" baseline="0" dirty="0" err="1"/>
              <a:t>c++</a:t>
            </a:r>
            <a:r>
              <a:rPr lang="en-US" baseline="0" dirty="0"/>
              <a:t>), but other </a:t>
            </a:r>
            <a:r>
              <a:rPr lang="en-US" baseline="0" dirty="0" err="1"/>
              <a:t>gpu</a:t>
            </a:r>
            <a:r>
              <a:rPr lang="en-US" baseline="0" dirty="0"/>
              <a:t> manufacturers also offer similar functionalities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9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77607" y="9377317"/>
            <a:ext cx="2889938" cy="493633"/>
          </a:xfrm>
          <a:prstGeom prst="rect">
            <a:avLst/>
          </a:prstGeom>
        </p:spPr>
        <p:txBody>
          <a:bodyPr/>
          <a:lstStyle/>
          <a:p>
            <a:fld id="{2F6C7DD9-6BF3-7F42-8C4B-C5F3906319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032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/>
              <a:t>http://www.matrox.com/</a:t>
            </a:r>
          </a:p>
          <a:p>
            <a:pPr marL="171450" marR="0" indent="-17145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/>
              <a:t>MB Connection: Motherboard connection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BIOS (Basic Input/Out[</a:t>
            </a:r>
            <a:r>
              <a:rPr lang="en-US" baseline="0" dirty="0" err="1"/>
              <a:t>ut</a:t>
            </a:r>
            <a:endParaRPr lang="en-US" baseline="0" dirty="0"/>
          </a:p>
          <a:p>
            <a:pPr marL="628650" lvl="1" indent="-171450">
              <a:buFontTx/>
              <a:buChar char="•"/>
            </a:pPr>
            <a:r>
              <a:rPr lang="en-US" baseline="0" dirty="0"/>
              <a:t>Bios can be altered for overclocking. Most high-end modern cards offer application that allows overclocking in one click</a:t>
            </a:r>
          </a:p>
        </p:txBody>
      </p:sp>
    </p:spTree>
    <p:extLst>
      <p:ext uri="{BB962C8B-B14F-4D97-AF65-F5344CB8AC3E}">
        <p14:creationId xmlns:p14="http://schemas.microsoft.com/office/powerpoint/2010/main" val="32612804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/>
              <a:t>Certain HDMI</a:t>
            </a:r>
            <a:r>
              <a:rPr lang="en-US" baseline="0" dirty="0"/>
              <a:t> </a:t>
            </a:r>
            <a:r>
              <a:rPr lang="en-US" dirty="0"/>
              <a:t>older</a:t>
            </a:r>
            <a:r>
              <a:rPr lang="en-US" baseline="0" dirty="0"/>
              <a:t> versions(or cables) do not transfer audio</a:t>
            </a:r>
          </a:p>
          <a:p>
            <a:pPr marL="171450" indent="-171450">
              <a:buFontTx/>
              <a:buChar char="•"/>
            </a:pPr>
            <a:r>
              <a:rPr lang="en-US" baseline="0" dirty="0"/>
              <a:t>Image ref: http://www.club-3d.com/</a:t>
            </a:r>
            <a:r>
              <a:rPr lang="en-US" baseline="0" dirty="0" err="1"/>
              <a:t>index.php</a:t>
            </a:r>
            <a:r>
              <a:rPr lang="en-US" baseline="0" dirty="0"/>
              <a:t>/news/</a:t>
            </a:r>
            <a:r>
              <a:rPr lang="en-US" baseline="0" dirty="0" err="1"/>
              <a:t>message.en</a:t>
            </a:r>
            <a:r>
              <a:rPr lang="en-US" baseline="0" dirty="0"/>
              <a:t>/items/low-power-consumption-high-</a:t>
            </a:r>
            <a:r>
              <a:rPr lang="en-US" baseline="0" dirty="0" err="1"/>
              <a:t>value.html</a:t>
            </a:r>
            <a:r>
              <a:rPr lang="en-US" baseline="0" dirty="0"/>
              <a:t>; http://</a:t>
            </a:r>
            <a:r>
              <a:rPr lang="en-US" baseline="0" dirty="0" err="1"/>
              <a:t>www.pchardware.co.uk</a:t>
            </a:r>
            <a:r>
              <a:rPr lang="en-US" baseline="0" dirty="0"/>
              <a:t>/</a:t>
            </a:r>
            <a:r>
              <a:rPr lang="en-US" baseline="0" dirty="0" err="1"/>
              <a:t>graphiccards.php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398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Pixel</a:t>
            </a:r>
            <a:r>
              <a:rPr lang="nl-NL" baseline="0" dirty="0"/>
              <a:t> is </a:t>
            </a:r>
            <a:r>
              <a:rPr lang="nl-NL" baseline="0" dirty="0" err="1"/>
              <a:t>one</a:t>
            </a:r>
            <a:r>
              <a:rPr lang="nl-NL" baseline="0" dirty="0"/>
              <a:t> point/dot in </a:t>
            </a:r>
            <a:r>
              <a:rPr lang="nl-NL" baseline="0" dirty="0" err="1"/>
              <a:t>an</a:t>
            </a:r>
            <a:r>
              <a:rPr lang="nl-NL" baseline="0" dirty="0"/>
              <a:t> image </a:t>
            </a:r>
          </a:p>
        </p:txBody>
      </p:sp>
    </p:spTree>
    <p:extLst>
      <p:ext uri="{BB962C8B-B14F-4D97-AF65-F5344CB8AC3E}">
        <p14:creationId xmlns:p14="http://schemas.microsoft.com/office/powerpoint/2010/main" val="2305700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4697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pixel (</a:t>
            </a:r>
            <a:r>
              <a:rPr lang="en-US" b="1" u="sng" noProof="0" dirty="0"/>
              <a:t>pic</a:t>
            </a:r>
            <a:r>
              <a:rPr lang="en-US" noProof="0" dirty="0"/>
              <a:t>ture </a:t>
            </a:r>
            <a:r>
              <a:rPr lang="en-US" b="1" u="sng" noProof="0" dirty="0"/>
              <a:t>el</a:t>
            </a:r>
            <a:r>
              <a:rPr lang="en-US" noProof="0" dirty="0"/>
              <a:t>ement)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833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zoom in on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  <a:p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descibe</a:t>
            </a:r>
            <a:r>
              <a:rPr lang="nl-NL" dirty="0"/>
              <a:t> a </a:t>
            </a:r>
            <a:r>
              <a:rPr lang="nl-NL" dirty="0" err="1"/>
              <a:t>color</a:t>
            </a:r>
            <a:r>
              <a:rPr lang="nl-NL" dirty="0"/>
              <a:t> </a:t>
            </a:r>
            <a:r>
              <a:rPr lang="nl-NL" dirty="0" err="1"/>
              <a:t>besides</a:t>
            </a:r>
            <a:r>
              <a:rPr lang="nl-NL" dirty="0"/>
              <a:t> RGB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HSL (</a:t>
            </a:r>
            <a:r>
              <a:rPr lang="nl-NL" dirty="0" err="1"/>
              <a:t>Hue</a:t>
            </a:r>
            <a:r>
              <a:rPr lang="nl-NL" dirty="0"/>
              <a:t>,</a:t>
            </a:r>
            <a:r>
              <a:rPr lang="nl-NL" baseline="0" dirty="0"/>
              <a:t> </a:t>
            </a:r>
            <a:r>
              <a:rPr lang="nl-NL" baseline="0" dirty="0" err="1"/>
              <a:t>Saturation</a:t>
            </a:r>
            <a:r>
              <a:rPr lang="nl-NL" baseline="0" dirty="0"/>
              <a:t>, </a:t>
            </a:r>
            <a:r>
              <a:rPr lang="nl-NL" baseline="0" dirty="0" err="1"/>
              <a:t>Luminace</a:t>
            </a:r>
            <a:r>
              <a:rPr lang="nl-NL" baseline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aseline="0" dirty="0"/>
              <a:t>CMYK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Times" charset="0"/>
                <a:ea typeface="Geneva" charset="-128"/>
                <a:cs typeface="Geneva" charset="-128"/>
              </a:rPr>
              <a:t>(Cyan, Magenta, Yellow, Key (key is black) 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99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Why</a:t>
            </a:r>
            <a:r>
              <a:rPr lang="nl-NL" baseline="0" dirty="0"/>
              <a:t> 6 bits </a:t>
            </a:r>
            <a:r>
              <a:rPr lang="nl-NL" baseline="0" dirty="0" err="1"/>
              <a:t>for</a:t>
            </a:r>
            <a:r>
              <a:rPr lang="nl-NL" baseline="0" dirty="0"/>
              <a:t> green? </a:t>
            </a:r>
            <a:r>
              <a:rPr lang="en-US" dirty="0">
                <a:effectLst/>
              </a:rPr>
              <a:t>Green is usually chosen for the extra bit in 16 bits because the human eye has its highest sensitivity for green shades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73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9135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You’re expected to work ‘independently’  != no team work!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C976499-E6C3-433C-8547-A777605EF9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4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3EC = 3 * 7 = 21 -&gt; 84 – 63 = 63 / 7 = 9 </a:t>
            </a:r>
            <a:r>
              <a:rPr lang="nl-NL" dirty="0" err="1"/>
              <a:t>hours</a:t>
            </a:r>
            <a:r>
              <a:rPr lang="nl-NL" dirty="0"/>
              <a:t> of home </a:t>
            </a:r>
            <a:r>
              <a:rPr lang="nl-NL" dirty="0" err="1"/>
              <a:t>work</a:t>
            </a:r>
            <a:endParaRPr lang="nl-NL" dirty="0"/>
          </a:p>
          <a:p>
            <a:pPr marL="0" marR="0" indent="0" algn="l" defTabSz="7620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4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2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7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err="1"/>
              <a:t>Note</a:t>
            </a:r>
            <a:r>
              <a:rPr lang="nl-NL" baseline="0" dirty="0"/>
              <a:t>: </a:t>
            </a:r>
            <a:r>
              <a:rPr lang="nl-NL" baseline="0" dirty="0" err="1"/>
              <a:t>both</a:t>
            </a:r>
            <a:r>
              <a:rPr lang="nl-NL" baseline="0" dirty="0"/>
              <a:t> </a:t>
            </a:r>
            <a:r>
              <a:rPr lang="nl-NL" baseline="0" dirty="0" err="1"/>
              <a:t>students</a:t>
            </a:r>
            <a:r>
              <a:rPr lang="nl-NL" baseline="0" dirty="0"/>
              <a:t> must </a:t>
            </a:r>
            <a:r>
              <a:rPr lang="nl-NL" baseline="0" dirty="0" err="1"/>
              <a:t>be</a:t>
            </a:r>
            <a:r>
              <a:rPr lang="nl-NL" baseline="0" dirty="0"/>
              <a:t> present on </a:t>
            </a:r>
            <a:r>
              <a:rPr lang="nl-NL" baseline="0" dirty="0" err="1"/>
              <a:t>the</a:t>
            </a:r>
            <a:r>
              <a:rPr lang="nl-NL" baseline="0" dirty="0"/>
              <a:t> assessment </a:t>
            </a:r>
            <a:r>
              <a:rPr lang="nl-NL" baseline="0" dirty="0" err="1"/>
              <a:t>day</a:t>
            </a:r>
            <a:r>
              <a:rPr lang="nl-NL" baseline="0" dirty="0"/>
              <a:t>  </a:t>
            </a:r>
            <a:r>
              <a:rPr lang="nl-NL" baseline="0" dirty="0" err="1"/>
              <a:t>and</a:t>
            </a:r>
            <a:r>
              <a:rPr lang="nl-NL" baseline="0" dirty="0"/>
              <a:t> show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working</a:t>
            </a:r>
            <a:r>
              <a:rPr lang="nl-NL" baseline="0" dirty="0"/>
              <a:t> </a:t>
            </a:r>
            <a:r>
              <a:rPr lang="nl-NL" baseline="0" dirty="0" err="1"/>
              <a:t>version</a:t>
            </a:r>
            <a:r>
              <a:rPr lang="nl-NL" baseline="0" dirty="0"/>
              <a:t> of </a:t>
            </a:r>
            <a:r>
              <a:rPr lang="nl-NL" baseline="0" dirty="0" err="1"/>
              <a:t>the</a:t>
            </a:r>
            <a:r>
              <a:rPr lang="nl-NL" baseline="0" dirty="0"/>
              <a:t> lab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teacher</a:t>
            </a:r>
          </a:p>
        </p:txBody>
      </p:sp>
    </p:spTree>
    <p:extLst>
      <p:ext uri="{BB962C8B-B14F-4D97-AF65-F5344CB8AC3E}">
        <p14:creationId xmlns:p14="http://schemas.microsoft.com/office/powerpoint/2010/main" val="426926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 userDrawn="1"/>
        </p:nvSpPr>
        <p:spPr bwMode="auto">
          <a:xfrm>
            <a:off x="1193800" y="1295400"/>
            <a:ext cx="914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762000">
              <a:defRPr/>
            </a:pPr>
            <a:endParaRPr lang="en-US" sz="2800" kern="0" dirty="0">
              <a:solidFill>
                <a:schemeClr val="bg1"/>
              </a:solidFill>
              <a:latin typeface="+mj-lt"/>
              <a:cs typeface="Geneva" charset="-128"/>
            </a:endParaRPr>
          </a:p>
        </p:txBody>
      </p:sp>
      <p:pic>
        <p:nvPicPr>
          <p:cNvPr id="5" name="Picture 9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30188"/>
            <a:ext cx="2436813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371600" y="3124200"/>
            <a:ext cx="6400800" cy="1009650"/>
          </a:xfrm>
          <a:prstGeom prst="rect">
            <a:avLst/>
          </a:prstGeom>
        </p:spPr>
        <p:txBody>
          <a:bodyPr rIns="0" anchor="b"/>
          <a:lstStyle>
            <a:lvl1pPr>
              <a:defRPr sz="3200">
                <a:solidFill>
                  <a:srgbClr val="6633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914400"/>
          </a:xfrm>
          <a:prstGeom prst="rect">
            <a:avLst/>
          </a:prstGeom>
        </p:spPr>
        <p:txBody>
          <a:bodyPr rIns="0"/>
          <a:lstStyle>
            <a:lvl1pPr marL="0" indent="0" algn="ctr">
              <a:buNone/>
              <a:defRPr>
                <a:solidFill>
                  <a:srgbClr val="663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1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400050"/>
            <a:ext cx="5334000" cy="36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90487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7086600" cy="46085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ppt-eerstesheet_NL_vindiap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20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1988840"/>
            <a:ext cx="8075240" cy="4107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Titelstijl</a:t>
            </a:r>
            <a:r>
              <a:rPr lang="en-US" dirty="0"/>
              <a:t> van model </a:t>
            </a:r>
            <a:r>
              <a:rPr lang="en-US" dirty="0" err="1"/>
              <a:t>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6921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VIN_OUTLIN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371600" y="3505200"/>
            <a:ext cx="64008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algn="ctr" defTabSz="762000">
              <a:spcBef>
                <a:spcPct val="20000"/>
              </a:spcBef>
              <a:defRPr/>
            </a:pPr>
            <a:endParaRPr lang="en-US" sz="2800" b="1">
              <a:solidFill>
                <a:srgbClr val="280049"/>
              </a:solidFill>
              <a:ea typeface="+mn-ea"/>
            </a:endParaRPr>
          </a:p>
        </p:txBody>
      </p:sp>
      <p:pic>
        <p:nvPicPr>
          <p:cNvPr id="1028" name="Picture 7" descr="FONTYS_LOGO_PAARS_RGB_U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 descr="1362_00_002_FONTYS_THINK_BIGGER_RGB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+mj-lt"/>
          <a:ea typeface="Geneva" charset="-128"/>
          <a:cs typeface="Geneva" charset="-128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5pPr>
      <a:lvl6pPr marL="4572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6pPr>
      <a:lvl7pPr marL="9144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7pPr>
      <a:lvl8pPr marL="13716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8pPr>
      <a:lvl9pPr marL="18288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2800">
          <a:solidFill>
            <a:srgbClr val="000000"/>
          </a:solidFill>
          <a:latin typeface="+mn-lt"/>
          <a:ea typeface="Geneva" charset="-128"/>
          <a:cs typeface="Geneva" charset="-128"/>
        </a:defRPr>
      </a:lvl1pPr>
      <a:lvl2pPr marL="541338" indent="-273050" algn="l" defTabSz="7620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2200" b="1">
          <a:solidFill>
            <a:srgbClr val="000000"/>
          </a:solidFill>
          <a:latin typeface="+mn-lt"/>
          <a:ea typeface="Geneva" charset="-128"/>
        </a:defRPr>
      </a:lvl2pPr>
      <a:lvl3pPr marL="993775" indent="-2730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-"/>
        <a:defRPr sz="2200">
          <a:solidFill>
            <a:schemeClr val="tx1"/>
          </a:solidFill>
          <a:latin typeface="+mn-lt"/>
          <a:ea typeface="Geneva" charset="-128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  <a:ea typeface="Geneva" charset="-128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hyperlink" Target="http://htpcnews.com/images/promo/microsoft/ms-wireless-keyboard-mouse.jpg" TargetMode="External"/><Relationship Id="rId4" Type="http://schemas.openxmlformats.org/officeDocument/2006/relationships/image" Target="../media/image24.jpeg"/><Relationship Id="rId9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4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.shaghelanilor@fontys.n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m.shaghelanilor@fontys.n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6813" y="3933056"/>
            <a:ext cx="7272808" cy="1615534"/>
          </a:xfrm>
        </p:spPr>
        <p:txBody>
          <a:bodyPr>
            <a:normAutofit fontScale="90000"/>
          </a:bodyPr>
          <a:lstStyle/>
          <a:p>
            <a:pPr algn="l"/>
            <a:r>
              <a:rPr lang="en-US" sz="5300" dirty="0"/>
              <a:t>Infrastructure Engineering</a:t>
            </a:r>
            <a:br>
              <a:rPr lang="nl-NL" sz="4000" dirty="0"/>
            </a:br>
            <a:r>
              <a:rPr lang="en-US" sz="2200" dirty="0"/>
              <a:t>Orientation level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4453217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05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</a:t>
            </a: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A04375F0-0A2B-3047-A70B-270E0C0BB6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082609"/>
              </p:ext>
            </p:extLst>
          </p:nvPr>
        </p:nvGraphicFramePr>
        <p:xfrm>
          <a:off x="467544" y="1844824"/>
          <a:ext cx="7283152" cy="4394200"/>
        </p:xfrm>
        <a:graphic>
          <a:graphicData uri="http://schemas.openxmlformats.org/drawingml/2006/table">
            <a:tbl>
              <a:tblPr firstRow="1" lastRow="1" bandRow="1">
                <a:tableStyleId>{9D7B26C5-4107-4FEC-AEDC-1716B250A1EF}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16820251"/>
                    </a:ext>
                  </a:extLst>
                </a:gridCol>
                <a:gridCol w="3065512">
                  <a:extLst>
                    <a:ext uri="{9D8B030D-6E8A-4147-A177-3AD203B41FA5}">
                      <a16:colId xmlns:a16="http://schemas.microsoft.com/office/drawing/2014/main" val="4268372913"/>
                    </a:ext>
                  </a:extLst>
                </a:gridCol>
                <a:gridCol w="587351">
                  <a:extLst>
                    <a:ext uri="{9D8B030D-6E8A-4147-A177-3AD203B41FA5}">
                      <a16:colId xmlns:a16="http://schemas.microsoft.com/office/drawing/2014/main" val="3111755216"/>
                    </a:ext>
                  </a:extLst>
                </a:gridCol>
                <a:gridCol w="3054225">
                  <a:extLst>
                    <a:ext uri="{9D8B030D-6E8A-4147-A177-3AD203B41FA5}">
                      <a16:colId xmlns:a16="http://schemas.microsoft.com/office/drawing/2014/main" val="6496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Assignment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3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different generation of computers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113" marR="0" lvl="0" indent="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tutorial</a:t>
                      </a:r>
                    </a:p>
                    <a:p>
                      <a:pPr marL="11113" marR="0" lvl="0" indent="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Wireshark – TCP/IP Packet investigation</a:t>
                      </a:r>
                    </a:p>
                    <a:p>
                      <a:pPr marL="11113" marR="0" lvl="0" indent="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Netkit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installation </a:t>
                      </a:r>
                    </a:p>
                    <a:p>
                      <a:pPr marL="11113" marR="0" lvl="0" indent="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 Simple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Netkit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network</a:t>
                      </a:r>
                    </a:p>
                    <a:p>
                      <a:pPr marL="11113" marR="0" lvl="0" indent="8572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14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Conversion of Numeric systems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Configure the lab based on requirements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Exercise CIDR IP Addressing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Access internet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05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Conversion of negative numbers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Research different memory type and usage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Create TCP/ UDP connection inside lab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Investigate different TCP and UDP scenarios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834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installation using VM or dual boot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Linux tutorial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Maintenance and drawing of the infrastructure 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965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git repository on FHICT server  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Client/Server concept and IoT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9674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Assessment 1: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Deliverables on canvas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Git repository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Assessment 2: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Deliverables on canvas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/>
                        <a:t>Students demo of the network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27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01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Way of </a:t>
            </a:r>
            <a:r>
              <a:rPr lang="nl-NL" dirty="0" err="1"/>
              <a:t>working</a:t>
            </a:r>
            <a:endParaRPr lang="en-US" dirty="0"/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88" y="2745105"/>
            <a:ext cx="1800225" cy="1733550"/>
          </a:xfr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753" y="3107055"/>
            <a:ext cx="1171575" cy="89535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3445193" y="2988945"/>
            <a:ext cx="2316480" cy="2362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Left Arrow 30"/>
          <p:cNvSpPr/>
          <p:nvPr/>
        </p:nvSpPr>
        <p:spPr>
          <a:xfrm>
            <a:off x="3445193" y="3843099"/>
            <a:ext cx="2316480" cy="247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2" name="&quot;No&quot; Symbol 31"/>
          <p:cNvSpPr/>
          <p:nvPr/>
        </p:nvSpPr>
        <p:spPr>
          <a:xfrm>
            <a:off x="2506127" y="1778478"/>
            <a:ext cx="4100413" cy="4129241"/>
          </a:xfrm>
          <a:prstGeom prst="noSmoking">
            <a:avLst>
              <a:gd name="adj" fmla="val 9882"/>
            </a:avLst>
          </a:prstGeom>
          <a:solidFill>
            <a:srgbClr val="FF3300">
              <a:alpha val="38824"/>
            </a:srgbClr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1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Way of </a:t>
            </a:r>
            <a:r>
              <a:rPr lang="nl-NL" dirty="0" err="1"/>
              <a:t>working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5508103" y="3507491"/>
            <a:ext cx="1190625" cy="2362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1" name="Left Arrow 30"/>
          <p:cNvSpPr/>
          <p:nvPr/>
        </p:nvSpPr>
        <p:spPr>
          <a:xfrm>
            <a:off x="971600" y="4941591"/>
            <a:ext cx="6888480" cy="247650"/>
          </a:xfrm>
          <a:prstGeom prst="lef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Content Placeholder 2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3" y="2758827"/>
            <a:ext cx="1800225" cy="1733550"/>
          </a:xfrm>
          <a:ln w="3175"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2385958" y="3553947"/>
            <a:ext cx="1190625" cy="23622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442410" y="2503854"/>
            <a:ext cx="3193486" cy="212426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319589"/>
            <a:ext cx="1192131" cy="941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3291063"/>
            <a:ext cx="1188821" cy="9653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7092280" y="3068960"/>
            <a:ext cx="531341" cy="484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Geneva" charset="-128"/>
                <a:cs typeface="Geneva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763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pass?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8396" y="1836738"/>
            <a:ext cx="7787208" cy="4608512"/>
          </a:xfrm>
        </p:spPr>
        <p:txBody>
          <a:bodyPr/>
          <a:lstStyle/>
          <a:p>
            <a:pPr marL="0" indent="0"/>
            <a:r>
              <a:rPr lang="nl-NL" sz="3200" b="1" dirty="0"/>
              <a:t>The </a:t>
            </a:r>
            <a:r>
              <a:rPr lang="nl-NL" sz="3200" b="1" dirty="0" err="1"/>
              <a:t>grading</a:t>
            </a:r>
            <a:endParaRPr lang="nl-NL" sz="2000" dirty="0"/>
          </a:p>
          <a:p>
            <a:pPr marL="0" indent="0"/>
            <a:r>
              <a:rPr lang="nl-NL" sz="2000" dirty="0" err="1"/>
              <a:t>if</a:t>
            </a:r>
            <a:r>
              <a:rPr lang="nl-NL" sz="2000" dirty="0"/>
              <a:t> (week6 == Pass &amp;&amp; week12 == Pass &amp;&amp; </a:t>
            </a:r>
            <a:r>
              <a:rPr lang="nl-NL" sz="2000" dirty="0" err="1"/>
              <a:t>plagiarism</a:t>
            </a:r>
            <a:r>
              <a:rPr lang="nl-NL" sz="2000" dirty="0"/>
              <a:t> == </a:t>
            </a:r>
            <a:r>
              <a:rPr lang="nl-NL" sz="2000" dirty="0" err="1"/>
              <a:t>false</a:t>
            </a:r>
            <a:r>
              <a:rPr lang="nl-NL" sz="2000" dirty="0"/>
              <a:t>)</a:t>
            </a:r>
          </a:p>
          <a:p>
            <a:pPr marL="0" indent="0"/>
            <a:r>
              <a:rPr lang="nl-NL" sz="2000" dirty="0"/>
              <a:t>{</a:t>
            </a:r>
          </a:p>
          <a:p>
            <a:pPr marL="0" indent="0"/>
            <a:r>
              <a:rPr lang="nl-NL" sz="2000" b="0" dirty="0"/>
              <a:t>	Pair pass;</a:t>
            </a:r>
          </a:p>
          <a:p>
            <a:pPr marL="0" indent="0"/>
            <a:r>
              <a:rPr lang="nl-NL" sz="2000" dirty="0"/>
              <a:t>}</a:t>
            </a:r>
          </a:p>
          <a:p>
            <a:pPr marL="0" indent="0"/>
            <a:r>
              <a:rPr lang="nl-NL" sz="2000" dirty="0" err="1"/>
              <a:t>else</a:t>
            </a:r>
            <a:endParaRPr lang="nl-NL" sz="2000" dirty="0"/>
          </a:p>
          <a:p>
            <a:pPr marL="0" indent="0"/>
            <a:r>
              <a:rPr lang="nl-NL" sz="2000" dirty="0"/>
              <a:t>{</a:t>
            </a:r>
          </a:p>
          <a:p>
            <a:pPr marL="0" indent="0"/>
            <a:r>
              <a:rPr lang="nl-NL" sz="2000" dirty="0"/>
              <a:t>	Pair </a:t>
            </a:r>
            <a:r>
              <a:rPr lang="nl-NL" sz="2000" dirty="0" err="1"/>
              <a:t>fail</a:t>
            </a:r>
            <a:r>
              <a:rPr lang="nl-NL" sz="2000" dirty="0"/>
              <a:t>;</a:t>
            </a:r>
          </a:p>
          <a:p>
            <a:pPr marL="0" indent="0"/>
            <a:r>
              <a:rPr lang="nl-NL" sz="2000" dirty="0"/>
              <a:t>}</a:t>
            </a:r>
            <a:br>
              <a:rPr lang="nl-NL" sz="2000" dirty="0"/>
            </a:br>
            <a:endParaRPr lang="nl-NL" dirty="0"/>
          </a:p>
          <a:p>
            <a:pPr marL="0" indent="0" algn="ctr"/>
            <a:r>
              <a:rPr lang="en-US" sz="2000" b="1" dirty="0"/>
              <a:t>See course description for more information.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215332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874156\Desktop\jxGUfO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731725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7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Hardware &amp;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endParaRPr lang="nl-NL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365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Hardware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7" name="Picture 3" descr="C:\Users\874156\Desktop\74137_fig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7436" r="24813" b="11117"/>
          <a:stretch/>
        </p:blipFill>
        <p:spPr bwMode="auto">
          <a:xfrm>
            <a:off x="179512" y="1772816"/>
            <a:ext cx="3812875" cy="22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874156\Desktop\cobra-insi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04864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874156\Desktop\9-13-2007-19-22-11--nmaineman3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841295"/>
            <a:ext cx="3951739" cy="296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0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CPU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lIns="0" tIns="0" rIns="0" bIns="0" anchor="t"/>
          <a:lstStyle/>
          <a:p>
            <a:pPr marL="0" indent="0"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nl-NL" b="1"/>
              <a:t>C</a:t>
            </a:r>
            <a:r>
              <a:rPr lang="nl-NL"/>
              <a:t>entral </a:t>
            </a:r>
            <a:r>
              <a:rPr lang="nl-NL" b="1"/>
              <a:t>P</a:t>
            </a:r>
            <a:r>
              <a:rPr lang="nl-NL"/>
              <a:t>rocessor </a:t>
            </a:r>
            <a:r>
              <a:rPr lang="nl-NL" b="1" dirty="0"/>
              <a:t>U</a:t>
            </a:r>
            <a:r>
              <a:rPr lang="nl-NL" dirty="0"/>
              <a:t>nit</a:t>
            </a:r>
            <a:endParaRPr lang="nl-N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‘Brain’ of a device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Executes small sets of instructions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/>
              <a:t>Clock frequency (Hz or GHz (10</a:t>
            </a:r>
            <a:r>
              <a:rPr lang="nl-NL" baseline="30000" dirty="0"/>
              <a:t>9 </a:t>
            </a:r>
            <a:r>
              <a:rPr lang="nl-NL" dirty="0"/>
              <a:t>Hz)</a:t>
            </a:r>
          </a:p>
        </p:txBody>
      </p:sp>
      <p:pic>
        <p:nvPicPr>
          <p:cNvPr id="1026" name="Picture 2" descr="C:\Users\874156\Desktop\scrap-cp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62526"/>
            <a:ext cx="3038456" cy="227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874156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527122"/>
            <a:ext cx="2952328" cy="221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echte verbindingslijn met pijl 9"/>
          <p:cNvCxnSpPr>
            <a:stCxn id="1026" idx="3"/>
          </p:cNvCxnSpPr>
          <p:nvPr/>
        </p:nvCxnSpPr>
        <p:spPr bwMode="auto">
          <a:xfrm>
            <a:off x="3289976" y="5601947"/>
            <a:ext cx="401832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1715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a CPU </a:t>
            </a:r>
            <a:r>
              <a:rPr lang="nl-NL" dirty="0" err="1"/>
              <a:t>work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C:\Users\874156\Desktop\VonNeumann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5688632" cy="46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563888" y="2708920"/>
            <a:ext cx="1296144" cy="3168352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0000"/>
                <a:lumOff val="1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10800000">
            <a:off x="4932040" y="3924970"/>
            <a:ext cx="1656184" cy="432048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3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Memory types (1/2)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199" y="1836738"/>
            <a:ext cx="8282785" cy="4608512"/>
          </a:xfrm>
        </p:spPr>
        <p:txBody>
          <a:bodyPr/>
          <a:lstStyle/>
          <a:p>
            <a:pPr algn="ctr"/>
            <a:r>
              <a:rPr lang="nl-NL" b="1" dirty="0" err="1"/>
              <a:t>From</a:t>
            </a:r>
            <a:r>
              <a:rPr lang="nl-NL" b="1" dirty="0"/>
              <a:t> </a:t>
            </a:r>
            <a:r>
              <a:rPr lang="nl-NL" b="1" dirty="0" err="1"/>
              <a:t>fast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slow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5" y="3233738"/>
            <a:ext cx="213677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sd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123" y="3254375"/>
            <a:ext cx="20970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max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35" y="3397250"/>
            <a:ext cx="165735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85" y="3397250"/>
            <a:ext cx="2163763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42173" y="5054600"/>
            <a:ext cx="1403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  <a:latin typeface="Arial" charset="0"/>
              </a:rPr>
              <a:t>CPU Cache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31360" y="5054600"/>
            <a:ext cx="69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  <a:latin typeface="Arial" charset="0"/>
              </a:rPr>
              <a:t>RAM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176048" y="5054600"/>
            <a:ext cx="1812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  <a:latin typeface="Arial" charset="0"/>
              </a:rPr>
              <a:t>Solid State Disk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336635" y="5054600"/>
            <a:ext cx="11969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  <a:latin typeface="Arial" charset="0"/>
              </a:rPr>
              <a:t>Hard Disk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nl-NL" sz="18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4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bIns="45720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IEO – week 1</a:t>
            </a:r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Memory types (2/2)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different types?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4" y="2510337"/>
            <a:ext cx="6986587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39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Besides</a:t>
            </a:r>
            <a:r>
              <a:rPr lang="nl-NL" dirty="0"/>
              <a:t> CPU &amp; memory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C:\Users\874156\Desktop\VonNeumann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5688632" cy="46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508104" y="1988840"/>
            <a:ext cx="1512168" cy="4104456"/>
          </a:xfrm>
          <a:prstGeom prst="rect">
            <a:avLst/>
          </a:prstGeom>
          <a:noFill/>
          <a:ln w="38100" cap="flat" cmpd="sng" algn="ctr">
            <a:solidFill>
              <a:schemeClr val="tx1">
                <a:lumMod val="90000"/>
                <a:lumOff val="1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 rot="10800000">
            <a:off x="7066620" y="3937014"/>
            <a:ext cx="1656184" cy="432048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62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(1/2)?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652963"/>
            <a:ext cx="13430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asus_k8v"/>
          <p:cNvPicPr>
            <a:picLocks noChangeAspect="1" noChangeArrowheads="1"/>
          </p:cNvPicPr>
          <p:nvPr/>
        </p:nvPicPr>
        <p:blipFill>
          <a:blip r:embed="rId4">
            <a:lum bright="7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118654"/>
            <a:ext cx="5144067" cy="433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ms-wireless-keyboard-mous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57563"/>
            <a:ext cx="205105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max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15261"/>
            <a:ext cx="1656184" cy="14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19" y="4931436"/>
            <a:ext cx="2469410" cy="65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Rechte verbindingslijn met pijl 12"/>
          <p:cNvCxnSpPr>
            <a:stCxn id="6" idx="3"/>
          </p:cNvCxnSpPr>
          <p:nvPr/>
        </p:nvCxnSpPr>
        <p:spPr bwMode="auto">
          <a:xfrm>
            <a:off x="2051050" y="3986213"/>
            <a:ext cx="39695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Rechte verbindingslijn met pijl 14"/>
          <p:cNvCxnSpPr/>
          <p:nvPr/>
        </p:nvCxnSpPr>
        <p:spPr bwMode="auto">
          <a:xfrm>
            <a:off x="1666875" y="5486400"/>
            <a:ext cx="7811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Rechte verbindingslijn met pijl 16"/>
          <p:cNvCxnSpPr/>
          <p:nvPr/>
        </p:nvCxnSpPr>
        <p:spPr bwMode="auto">
          <a:xfrm>
            <a:off x="6732240" y="4527822"/>
            <a:ext cx="0" cy="4036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Rechte verbindingslijn met pijl 18"/>
          <p:cNvCxnSpPr/>
          <p:nvPr/>
        </p:nvCxnSpPr>
        <p:spPr bwMode="auto">
          <a:xfrm flipV="1">
            <a:off x="6516216" y="4581129"/>
            <a:ext cx="0" cy="35030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Rechte verbindingslijn met pijl 23"/>
          <p:cNvCxnSpPr/>
          <p:nvPr/>
        </p:nvCxnSpPr>
        <p:spPr bwMode="auto">
          <a:xfrm flipH="1">
            <a:off x="4716016" y="3573016"/>
            <a:ext cx="1135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Rechte verbindingslijn met pijl 25"/>
          <p:cNvCxnSpPr>
            <a:stCxn id="9" idx="3"/>
          </p:cNvCxnSpPr>
          <p:nvPr/>
        </p:nvCxnSpPr>
        <p:spPr bwMode="auto">
          <a:xfrm>
            <a:off x="4716016" y="3357563"/>
            <a:ext cx="11353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8" name="Picture 4" descr="C:\Users\874156\Desktop\56535b943d33605c7231405ac564d698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581"/>
          <a:stretch/>
        </p:blipFill>
        <p:spPr bwMode="auto">
          <a:xfrm>
            <a:off x="5832018" y="3284984"/>
            <a:ext cx="1620302" cy="12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hoek 15"/>
          <p:cNvSpPr/>
          <p:nvPr/>
        </p:nvSpPr>
        <p:spPr bwMode="auto">
          <a:xfrm>
            <a:off x="2448000" y="2492896"/>
            <a:ext cx="360039" cy="3754934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wordArt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Operating system</a:t>
            </a:r>
          </a:p>
        </p:txBody>
      </p:sp>
      <p:cxnSp>
        <p:nvCxnSpPr>
          <p:cNvPr id="20" name="Rechte verbindingslijn met pijl 19"/>
          <p:cNvCxnSpPr/>
          <p:nvPr/>
        </p:nvCxnSpPr>
        <p:spPr bwMode="auto">
          <a:xfrm>
            <a:off x="2808039" y="4285994"/>
            <a:ext cx="3043301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3316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(2/2)?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2" descr="asus_k8v"/>
          <p:cNvPicPr>
            <a:picLocks noChangeAspect="1" noChangeArrowheads="1"/>
          </p:cNvPicPr>
          <p:nvPr/>
        </p:nvPicPr>
        <p:blipFill>
          <a:blip r:embed="rId3">
            <a:lum bright="70000" contrast="-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1" y="2118654"/>
            <a:ext cx="5144067" cy="433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19" y="4931436"/>
            <a:ext cx="2469410" cy="65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874156\Desktop\DU2414H_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942813"/>
            <a:ext cx="2262351" cy="121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874156\Desktop\3d-printer-5107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49960"/>
            <a:ext cx="1951037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Rechte verbindingslijn met pijl 8"/>
          <p:cNvCxnSpPr/>
          <p:nvPr/>
        </p:nvCxnSpPr>
        <p:spPr bwMode="auto">
          <a:xfrm flipH="1" flipV="1">
            <a:off x="2195736" y="5445225"/>
            <a:ext cx="250688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Rechte verbindingslijn met pijl 10"/>
          <p:cNvCxnSpPr/>
          <p:nvPr/>
        </p:nvCxnSpPr>
        <p:spPr bwMode="auto">
          <a:xfrm flipH="1">
            <a:off x="2806463" y="4293096"/>
            <a:ext cx="304487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Rechte verbindingslijn met pijl 25"/>
          <p:cNvCxnSpPr/>
          <p:nvPr/>
        </p:nvCxnSpPr>
        <p:spPr bwMode="auto">
          <a:xfrm>
            <a:off x="6732240" y="4527822"/>
            <a:ext cx="0" cy="4036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Rechte verbindingslijn met pijl 26"/>
          <p:cNvCxnSpPr/>
          <p:nvPr/>
        </p:nvCxnSpPr>
        <p:spPr bwMode="auto">
          <a:xfrm flipV="1">
            <a:off x="6516216" y="4571862"/>
            <a:ext cx="0" cy="35957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hthoek 15"/>
          <p:cNvSpPr/>
          <p:nvPr/>
        </p:nvSpPr>
        <p:spPr bwMode="auto">
          <a:xfrm>
            <a:off x="2446424" y="2492896"/>
            <a:ext cx="360039" cy="3754934"/>
          </a:xfrm>
          <a:prstGeom prst="rect">
            <a:avLst/>
          </a:prstGeom>
          <a:solidFill>
            <a:schemeClr val="accent4">
              <a:lumMod val="25000"/>
              <a:lumOff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wordArtVert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Operating system</a:t>
            </a:r>
          </a:p>
        </p:txBody>
      </p:sp>
      <p:cxnSp>
        <p:nvCxnSpPr>
          <p:cNvPr id="21" name="Rechte verbindingslijn met pijl 20"/>
          <p:cNvCxnSpPr/>
          <p:nvPr/>
        </p:nvCxnSpPr>
        <p:spPr bwMode="auto">
          <a:xfrm flipH="1" flipV="1">
            <a:off x="2195736" y="3429000"/>
            <a:ext cx="250688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3" name="Picture 4" descr="maxto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15261"/>
            <a:ext cx="1656184" cy="1484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Rechte verbindingslijn met pijl 23"/>
          <p:cNvCxnSpPr/>
          <p:nvPr/>
        </p:nvCxnSpPr>
        <p:spPr bwMode="auto">
          <a:xfrm flipH="1">
            <a:off x="4716016" y="3573016"/>
            <a:ext cx="1135325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Rechte verbindingslijn met pijl 24"/>
          <p:cNvCxnSpPr>
            <a:stCxn id="23" idx="3"/>
          </p:cNvCxnSpPr>
          <p:nvPr/>
        </p:nvCxnSpPr>
        <p:spPr bwMode="auto">
          <a:xfrm>
            <a:off x="4716016" y="3357563"/>
            <a:ext cx="11353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76" name="Picture 4" descr="C:\Users\874156\Desktop\56535b943d33605c7231405ac564d698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28" b="581"/>
          <a:stretch/>
        </p:blipFill>
        <p:spPr bwMode="auto">
          <a:xfrm>
            <a:off x="5832018" y="3284984"/>
            <a:ext cx="1620302" cy="124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Rechte verbindingslijn met pijl 19"/>
          <p:cNvCxnSpPr/>
          <p:nvPr/>
        </p:nvCxnSpPr>
        <p:spPr bwMode="auto">
          <a:xfrm>
            <a:off x="2808039" y="4285994"/>
            <a:ext cx="3043301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42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Last part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C:\Users\874156\Desktop\VonNeumann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5688632" cy="461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8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PCB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b="1" u="sng" dirty="0" err="1"/>
              <a:t>P</a:t>
            </a:r>
            <a:r>
              <a:rPr lang="nl-NL" dirty="0" err="1"/>
              <a:t>rinted</a:t>
            </a:r>
            <a:r>
              <a:rPr lang="nl-NL" dirty="0"/>
              <a:t> </a:t>
            </a:r>
            <a:r>
              <a:rPr lang="nl-NL" b="1" u="sng" dirty="0"/>
              <a:t>C</a:t>
            </a:r>
            <a:r>
              <a:rPr lang="nl-NL" dirty="0"/>
              <a:t>ircuit </a:t>
            </a:r>
            <a:r>
              <a:rPr lang="nl-NL" b="1" u="sng" dirty="0"/>
              <a:t>B</a:t>
            </a:r>
            <a:r>
              <a:rPr lang="nl-NL" dirty="0"/>
              <a:t>oard</a:t>
            </a:r>
          </a:p>
          <a:p>
            <a:pPr marL="1108075" lvl="2" indent="-457200">
              <a:buFont typeface="Arial" panose="020B0604020202020204" pitchFamily="34" charset="0"/>
              <a:buChar char="•"/>
            </a:pPr>
            <a:r>
              <a:rPr lang="nl-NL" dirty="0"/>
              <a:t>CPU Socket</a:t>
            </a:r>
          </a:p>
          <a:p>
            <a:pPr marL="1108075" lvl="2" indent="-457200">
              <a:buFont typeface="Arial" panose="020B0604020202020204" pitchFamily="34" charset="0"/>
              <a:buChar char="•"/>
            </a:pPr>
            <a:r>
              <a:rPr lang="nl-NL" dirty="0" err="1"/>
              <a:t>Slots</a:t>
            </a:r>
            <a:endParaRPr lang="nl-NL" dirty="0"/>
          </a:p>
          <a:p>
            <a:pPr marL="1108075" lvl="2" indent="-457200">
              <a:buFont typeface="Arial" panose="020B0604020202020204" pitchFamily="34" charset="0"/>
              <a:buChar char="•"/>
            </a:pPr>
            <a:r>
              <a:rPr lang="nl-NL" dirty="0" err="1"/>
              <a:t>Connectors</a:t>
            </a:r>
            <a:endParaRPr lang="nl-NL" dirty="0"/>
          </a:p>
          <a:p>
            <a:pPr marL="1108075" lvl="2" indent="-457200">
              <a:buFont typeface="Arial" panose="020B0604020202020204" pitchFamily="34" charset="0"/>
              <a:buChar char="•"/>
            </a:pPr>
            <a:r>
              <a:rPr lang="nl-NL" dirty="0"/>
              <a:t>Ports</a:t>
            </a:r>
          </a:p>
          <a:p>
            <a:pPr marL="1108075" lvl="2" indent="-457200">
              <a:buFont typeface="Arial" panose="020B0604020202020204" pitchFamily="34" charset="0"/>
              <a:buChar char="•"/>
            </a:pPr>
            <a:r>
              <a:rPr lang="nl-NL" dirty="0" err="1"/>
              <a:t>Etc</a:t>
            </a:r>
            <a:r>
              <a:rPr lang="nl-NL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‘</a:t>
            </a:r>
            <a:r>
              <a:rPr lang="nl-NL" dirty="0" err="1"/>
              <a:t>Connects</a:t>
            </a:r>
            <a:r>
              <a:rPr lang="nl-NL" dirty="0"/>
              <a:t>’ </a:t>
            </a:r>
            <a:r>
              <a:rPr lang="nl-NL" dirty="0" err="1"/>
              <a:t>everything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Also</a:t>
            </a:r>
            <a:r>
              <a:rPr lang="nl-NL" dirty="0"/>
              <a:t>: </a:t>
            </a:r>
            <a:r>
              <a:rPr lang="nl-NL" dirty="0" err="1"/>
              <a:t>Motherboard</a:t>
            </a:r>
            <a:endParaRPr lang="nl-NL" dirty="0"/>
          </a:p>
        </p:txBody>
      </p:sp>
      <p:pic>
        <p:nvPicPr>
          <p:cNvPr id="5" name="Picture 4" descr="asus_k8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157537"/>
            <a:ext cx="4391025" cy="370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9746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874156\Desktop\jxGUfO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731725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616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 closer look at </a:t>
            </a:r>
            <a:r>
              <a:rPr lang="nl-NL" dirty="0" err="1"/>
              <a:t>the</a:t>
            </a:r>
            <a:r>
              <a:rPr lang="nl-NL" dirty="0"/>
              <a:t> processor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CPU (Central Processing Unit)</a:t>
            </a:r>
          </a:p>
        </p:txBody>
      </p:sp>
    </p:spTree>
    <p:extLst>
      <p:ext uri="{BB962C8B-B14F-4D97-AF65-F5344CB8AC3E}">
        <p14:creationId xmlns:p14="http://schemas.microsoft.com/office/powerpoint/2010/main" val="1564497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Closer look at </a:t>
            </a:r>
            <a:r>
              <a:rPr lang="nl-NL" dirty="0" err="1"/>
              <a:t>the</a:t>
            </a:r>
            <a:r>
              <a:rPr lang="nl-NL" dirty="0"/>
              <a:t> CPU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nl-NL" b="1" dirty="0"/>
              <a:t>Handles set of small </a:t>
            </a:r>
            <a:r>
              <a:rPr lang="nl-NL" b="1" dirty="0" err="1"/>
              <a:t>instructions</a:t>
            </a:r>
            <a:endParaRPr lang="nl-NL" b="1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nl-NL" dirty="0"/>
              <a:t>OS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nl-NL" dirty="0"/>
              <a:t>Applications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  <a:p>
            <a:pPr marL="198438" lvl="1" indent="0">
              <a:buNone/>
            </a:pPr>
            <a:endParaRPr lang="nl-NL" dirty="0"/>
          </a:p>
          <a:p>
            <a:pPr marL="198438" lvl="1" indent="0">
              <a:buNone/>
            </a:pPr>
            <a:endParaRPr lang="nl-NL" dirty="0"/>
          </a:p>
          <a:p>
            <a:pPr marL="198438" lvl="1" indent="0">
              <a:buNone/>
            </a:pPr>
            <a:endParaRPr lang="nl-NL" dirty="0"/>
          </a:p>
          <a:p>
            <a:pPr marL="655638" lvl="1" indent="-4572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981115" y="3220148"/>
            <a:ext cx="1439863" cy="194468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nl-NL" sz="1800">
              <a:solidFill>
                <a:schemeClr val="tx1"/>
              </a:solidFill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141703" y="3358261"/>
            <a:ext cx="2305050" cy="1657350"/>
          </a:xfrm>
          <a:prstGeom prst="roundRect">
            <a:avLst>
              <a:gd name="adj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b="1">
                <a:solidFill>
                  <a:schemeClr val="tx1"/>
                </a:solidFill>
              </a:rPr>
              <a:t>CPU</a:t>
            </a:r>
            <a:endParaRPr lang="en-US" altLang="nl-NL" sz="1800" b="1">
              <a:solidFill>
                <a:schemeClr val="tx1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165890" y="3220148"/>
            <a:ext cx="1368425" cy="1944688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nl-NL" sz="1800">
              <a:solidFill>
                <a:schemeClr val="tx1"/>
              </a:solidFill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247762" y="5157192"/>
            <a:ext cx="14205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b="1" dirty="0">
                <a:solidFill>
                  <a:schemeClr val="tx1"/>
                </a:solidFill>
              </a:rPr>
              <a:t>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b="1" dirty="0">
                <a:solidFill>
                  <a:schemeClr val="tx1"/>
                </a:solidFill>
              </a:rPr>
              <a:t>in memory</a:t>
            </a:r>
            <a:endParaRPr lang="en-US" altLang="nl-NL" sz="1800" b="1" dirty="0">
              <a:solidFill>
                <a:schemeClr val="tx1"/>
              </a:solidFill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981115" y="3575748"/>
            <a:ext cx="1439863" cy="28733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</a:rPr>
              <a:t>Get </a:t>
            </a:r>
            <a:r>
              <a:rPr lang="nl-NL" altLang="nl-NL" sz="1800" dirty="0" err="1">
                <a:solidFill>
                  <a:schemeClr val="tx1"/>
                </a:solidFill>
              </a:rPr>
              <a:t>number</a:t>
            </a:r>
            <a:endParaRPr lang="en-US" altLang="nl-NL" sz="1800" dirty="0">
              <a:solidFill>
                <a:schemeClr val="tx1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981115" y="3863086"/>
            <a:ext cx="1439863" cy="287337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</a:rPr>
              <a:t>Get </a:t>
            </a:r>
            <a:r>
              <a:rPr lang="nl-NL" altLang="nl-NL" sz="1800" dirty="0" err="1">
                <a:solidFill>
                  <a:schemeClr val="tx1"/>
                </a:solidFill>
              </a:rPr>
              <a:t>number</a:t>
            </a:r>
            <a:endParaRPr lang="en-US" altLang="nl-NL" sz="1800" dirty="0">
              <a:solidFill>
                <a:schemeClr val="tx1"/>
              </a:solidFill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981115" y="4152011"/>
            <a:ext cx="1439863" cy="287337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 err="1">
                <a:solidFill>
                  <a:schemeClr val="tx1"/>
                </a:solidFill>
              </a:rPr>
              <a:t>Add</a:t>
            </a:r>
            <a:r>
              <a:rPr lang="nl-NL" altLang="nl-NL" sz="1800" dirty="0">
                <a:solidFill>
                  <a:schemeClr val="tx1"/>
                </a:solidFill>
              </a:rPr>
              <a:t> </a:t>
            </a:r>
            <a:r>
              <a:rPr lang="nl-NL" altLang="nl-NL" sz="1800" dirty="0" err="1">
                <a:solidFill>
                  <a:schemeClr val="tx1"/>
                </a:solidFill>
              </a:rPr>
              <a:t>numbers</a:t>
            </a:r>
            <a:endParaRPr lang="en-US" altLang="nl-NL" sz="1800" dirty="0">
              <a:solidFill>
                <a:schemeClr val="tx1"/>
              </a:solidFill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981115" y="4439348"/>
            <a:ext cx="1439863" cy="287338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</a:rPr>
              <a:t>Save </a:t>
            </a:r>
            <a:r>
              <a:rPr lang="nl-NL" altLang="nl-NL" sz="1800" dirty="0" err="1">
                <a:solidFill>
                  <a:schemeClr val="tx1"/>
                </a:solidFill>
              </a:rPr>
              <a:t>result</a:t>
            </a:r>
            <a:endParaRPr lang="en-US" altLang="nl-NL" sz="1800" dirty="0">
              <a:solidFill>
                <a:schemeClr val="tx1"/>
              </a:solidFill>
            </a:endParaRPr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6165890" y="3502723"/>
            <a:ext cx="720725" cy="287338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chemeClr val="tx1"/>
                </a:solidFill>
              </a:rPr>
              <a:t>23</a:t>
            </a:r>
            <a:endParaRPr lang="en-US" altLang="nl-NL" sz="1800">
              <a:solidFill>
                <a:schemeClr val="tx1"/>
              </a:solidFill>
            </a:endParaRPr>
          </a:p>
        </p:txBody>
      </p: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6886615" y="3502723"/>
            <a:ext cx="647700" cy="288925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chemeClr val="tx1"/>
                </a:solidFill>
              </a:rPr>
              <a:t>18</a:t>
            </a:r>
            <a:endParaRPr lang="en-US" altLang="nl-NL" sz="1800">
              <a:solidFill>
                <a:schemeClr val="tx1"/>
              </a:solidFill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6165890" y="4583811"/>
            <a:ext cx="576263" cy="287337"/>
          </a:xfrm>
          <a:prstGeom prst="rect">
            <a:avLst/>
          </a:prstGeom>
          <a:solidFill>
            <a:srgbClr val="99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chemeClr val="tx1"/>
                </a:solidFill>
              </a:rPr>
              <a:t>41</a:t>
            </a:r>
            <a:endParaRPr lang="en-US" altLang="nl-NL" sz="1800">
              <a:solidFill>
                <a:schemeClr val="tx1"/>
              </a:solidFill>
            </a:endParaRP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2420978" y="3718623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>
            <a:off x="2420978" y="4007548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>
            <a:off x="2420978" y="4294886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2420978" y="4583811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5446753" y="3647186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3357603" y="3575748"/>
            <a:ext cx="720725" cy="287338"/>
          </a:xfrm>
          <a:prstGeom prst="rect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dirty="0">
                <a:solidFill>
                  <a:schemeClr val="tx1"/>
                </a:solidFill>
              </a:rPr>
              <a:t>23</a:t>
            </a:r>
            <a:endParaRPr lang="en-US" altLang="nl-NL" sz="1800" dirty="0">
              <a:solidFill>
                <a:schemeClr val="tx1"/>
              </a:solidFill>
            </a:endParaRPr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>
            <a:off x="4510128" y="3575748"/>
            <a:ext cx="647700" cy="288925"/>
          </a:xfrm>
          <a:prstGeom prst="rect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chemeClr val="tx1"/>
                </a:solidFill>
              </a:rPr>
              <a:t>18</a:t>
            </a:r>
            <a:endParaRPr lang="en-US" altLang="nl-NL" sz="1800">
              <a:solidFill>
                <a:schemeClr val="tx1"/>
              </a:solidFill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>
            <a:off x="3933865" y="4510786"/>
            <a:ext cx="576263" cy="287337"/>
          </a:xfrm>
          <a:prstGeom prst="rect">
            <a:avLst/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>
                <a:solidFill>
                  <a:schemeClr val="tx1"/>
                </a:solidFill>
              </a:rPr>
              <a:t>41</a:t>
            </a:r>
            <a:endParaRPr lang="en-US" altLang="nl-NL" sz="1800">
              <a:solidFill>
                <a:schemeClr val="tx1"/>
              </a:solidFill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5446753" y="4726686"/>
            <a:ext cx="720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nl-NL"/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990755" y="5157192"/>
            <a:ext cx="14205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C0080"/>
                </a:solidFill>
                <a:latin typeface="Tahoma" pitchFamily="34" charset="0"/>
                <a:cs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b="1" dirty="0">
                <a:solidFill>
                  <a:schemeClr val="tx1"/>
                </a:solidFill>
              </a:rPr>
              <a:t>program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NL" altLang="nl-NL" sz="1800" b="1" dirty="0">
                <a:solidFill>
                  <a:schemeClr val="tx1"/>
                </a:solidFill>
              </a:rPr>
              <a:t>in memory</a:t>
            </a:r>
            <a:endParaRPr lang="en-US" altLang="nl-NL" sz="1800" b="1" dirty="0">
              <a:solidFill>
                <a:schemeClr val="tx1"/>
              </a:solidFill>
            </a:endParaRPr>
          </a:p>
        </p:txBody>
      </p:sp>
      <p:sp>
        <p:nvSpPr>
          <p:cNvPr id="25" name="Rechthoek 24"/>
          <p:cNvSpPr/>
          <p:nvPr/>
        </p:nvSpPr>
        <p:spPr bwMode="auto">
          <a:xfrm>
            <a:off x="539552" y="3140968"/>
            <a:ext cx="7416824" cy="273630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745666" y="579632"/>
            <a:ext cx="3174960" cy="2416873"/>
            <a:chOff x="4781416" y="523771"/>
            <a:chExt cx="3174960" cy="241687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81416" y="523771"/>
              <a:ext cx="3174960" cy="2416873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 bwMode="auto">
            <a:xfrm>
              <a:off x="7452320" y="2278762"/>
              <a:ext cx="504056" cy="57616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17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CPU types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/>
            <a:r>
              <a:rPr lang="nl-NL" b="1" i="1" dirty="0" err="1"/>
              <a:t>Why</a:t>
            </a:r>
            <a:r>
              <a:rPr lang="nl-NL" b="1" i="1" dirty="0"/>
              <a:t> </a:t>
            </a:r>
            <a:r>
              <a:rPr lang="nl-NL" b="1" i="1" dirty="0" err="1"/>
              <a:t>not</a:t>
            </a:r>
            <a:r>
              <a:rPr lang="nl-NL" b="1" i="1" dirty="0"/>
              <a:t> </a:t>
            </a:r>
            <a:r>
              <a:rPr lang="nl-NL" b="1" i="1" dirty="0" err="1"/>
              <a:t>just</a:t>
            </a:r>
            <a:r>
              <a:rPr lang="nl-NL" b="1" i="1" dirty="0"/>
              <a:t> </a:t>
            </a:r>
            <a:r>
              <a:rPr lang="nl-NL" b="1" i="1" dirty="0" err="1"/>
              <a:t>one</a:t>
            </a:r>
            <a:r>
              <a:rPr lang="nl-NL" b="1" i="1" dirty="0"/>
              <a:t> type of CPU?</a:t>
            </a:r>
          </a:p>
          <a:p>
            <a:pPr marL="0" indent="0" algn="ctr"/>
            <a:endParaRPr lang="nl-NL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CPU’s are </a:t>
            </a:r>
            <a:r>
              <a:rPr lang="nl-NL" dirty="0" err="1"/>
              <a:t>equal</a:t>
            </a:r>
            <a:r>
              <a:rPr lang="nl-NL" dirty="0"/>
              <a:t> in speed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task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requirement</a:t>
            </a:r>
            <a:r>
              <a:rPr lang="nl-NL" dirty="0"/>
              <a:t>: Processor speed, power </a:t>
            </a:r>
            <a:r>
              <a:rPr lang="nl-NL" dirty="0" err="1"/>
              <a:t>usage</a:t>
            </a:r>
            <a:r>
              <a:rPr lang="nl-NL" dirty="0"/>
              <a:t>, </a:t>
            </a:r>
            <a:r>
              <a:rPr lang="nl-NL" dirty="0" err="1"/>
              <a:t>size</a:t>
            </a:r>
            <a:r>
              <a:rPr lang="nl-NL" dirty="0"/>
              <a:t>, </a:t>
            </a:r>
            <a:r>
              <a:rPr lang="nl-NL" dirty="0" err="1"/>
              <a:t>costs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NL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examples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655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Teacher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28700" y="2204864"/>
            <a:ext cx="7086600" cy="3096344"/>
          </a:xfrm>
        </p:spPr>
        <p:txBody>
          <a:bodyPr lIns="0" tIns="0" rIns="0" bIns="0" anchor="t"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Mr. </a:t>
            </a:r>
            <a:r>
              <a:rPr lang="en-US" b="1" dirty="0" err="1"/>
              <a:t>Mikaeil</a:t>
            </a:r>
            <a:r>
              <a:rPr lang="en-US" b="1" dirty="0"/>
              <a:t> Shaghelani </a:t>
            </a:r>
            <a:r>
              <a:rPr lang="en-US" b="1" dirty="0" err="1"/>
              <a:t>Lor</a:t>
            </a:r>
            <a:endParaRPr lang="en-US" b="1" dirty="0"/>
          </a:p>
          <a:p>
            <a:pPr marL="0" indent="0" algn="ctr">
              <a:buNone/>
            </a:pPr>
            <a:r>
              <a:rPr lang="en-US" i="1" dirty="0"/>
              <a:t>Abbreviation</a:t>
            </a:r>
            <a:r>
              <a:rPr lang="en-US" dirty="0"/>
              <a:t>: shln</a:t>
            </a:r>
          </a:p>
          <a:p>
            <a:pPr marL="0" indent="0" algn="ctr">
              <a:buNone/>
            </a:pPr>
            <a:r>
              <a:rPr lang="en-US" i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m.shaghelanilor@fontys.nl</a:t>
            </a:r>
            <a:r>
              <a:rPr lang="en-US" dirty="0"/>
              <a:t>  </a:t>
            </a:r>
          </a:p>
          <a:p>
            <a:pPr marL="0" indent="0" algn="ctr">
              <a:buNone/>
            </a:pPr>
            <a:r>
              <a:rPr lang="en-US" i="1" dirty="0"/>
              <a:t>Room</a:t>
            </a:r>
            <a:r>
              <a:rPr lang="en-US" dirty="0"/>
              <a:t>: 2.39</a:t>
            </a:r>
          </a:p>
        </p:txBody>
      </p:sp>
    </p:spTree>
    <p:extLst>
      <p:ext uri="{BB962C8B-B14F-4D97-AF65-F5344CB8AC3E}">
        <p14:creationId xmlns:p14="http://schemas.microsoft.com/office/powerpoint/2010/main" val="164276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CPU - Calculator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Math </a:t>
            </a:r>
            <a:r>
              <a:rPr lang="nl-NL" dirty="0" err="1"/>
              <a:t>calculations</a:t>
            </a:r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Handles </a:t>
            </a:r>
            <a:r>
              <a:rPr lang="nl-NL" dirty="0" err="1"/>
              <a:t>simple</a:t>
            </a:r>
            <a:r>
              <a:rPr lang="nl-NL" dirty="0"/>
              <a:t> LCD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Low power </a:t>
            </a:r>
            <a:r>
              <a:rPr lang="nl-NL" dirty="0" err="1"/>
              <a:t>usage</a:t>
            </a:r>
            <a:r>
              <a:rPr lang="nl-NL" dirty="0"/>
              <a:t> (small </a:t>
            </a:r>
            <a:r>
              <a:rPr lang="nl-NL" dirty="0" err="1"/>
              <a:t>battery</a:t>
            </a:r>
            <a:r>
              <a:rPr lang="nl-NL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4248" y="2924944"/>
            <a:ext cx="1944216" cy="3381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1" b="38991"/>
          <a:stretch/>
        </p:blipFill>
        <p:spPr>
          <a:xfrm>
            <a:off x="457200" y="4133068"/>
            <a:ext cx="3218688" cy="19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CPU - Mobile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Low power </a:t>
            </a:r>
            <a:r>
              <a:rPr lang="nl-NL" dirty="0" err="1"/>
              <a:t>usage</a:t>
            </a:r>
            <a:r>
              <a:rPr lang="nl-NL" dirty="0"/>
              <a:t> (</a:t>
            </a:r>
            <a:r>
              <a:rPr lang="nl-NL" dirty="0" err="1"/>
              <a:t>battery</a:t>
            </a:r>
            <a:r>
              <a:rPr lang="nl-NL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Playing</a:t>
            </a:r>
            <a:r>
              <a:rPr lang="nl-NL" dirty="0"/>
              <a:t> multimedia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3D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Small form factor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564904"/>
            <a:ext cx="2448272" cy="3983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C:\Users\874156\Desktop\iphone-7-features-a9-samsu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079868"/>
            <a:ext cx="4104456" cy="230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02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CPU - console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Graphic</a:t>
            </a:r>
            <a:r>
              <a:rPr lang="nl-NL" dirty="0"/>
              <a:t> intense (3D)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Video playback</a:t>
            </a:r>
          </a:p>
        </p:txBody>
      </p:sp>
      <p:pic>
        <p:nvPicPr>
          <p:cNvPr id="2050" name="Picture 2" descr="C:\Users\874156\Desktop\2996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92896"/>
            <a:ext cx="4896518" cy="31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874156\Desktop\PS4-SoC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8900"/>
            <a:ext cx="4655244" cy="241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03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 cards</a:t>
            </a:r>
            <a:endParaRPr lang="nl-NL" dirty="0"/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GPU (Graphics Processing Unit)</a:t>
            </a:r>
          </a:p>
        </p:txBody>
      </p:sp>
    </p:spTree>
    <p:extLst>
      <p:ext uri="{BB962C8B-B14F-4D97-AF65-F5344CB8AC3E}">
        <p14:creationId xmlns:p14="http://schemas.microsoft.com/office/powerpoint/2010/main" val="175781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(graphics) Cards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5698976" cy="4608512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An expansion card or integrated chip which generates a feed of output images to a display</a:t>
            </a:r>
          </a:p>
          <a:p>
            <a:pPr marL="655638" lvl="1" indent="-457200">
              <a:buFont typeface="Arial"/>
              <a:buChar char="•"/>
            </a:pPr>
            <a:r>
              <a:rPr lang="en-US" dirty="0"/>
              <a:t>Dedicated (external)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PCI Express slot</a:t>
            </a:r>
          </a:p>
          <a:p>
            <a:pPr marL="655638" lvl="1" indent="-457200">
              <a:buFont typeface="Arial"/>
              <a:buChar char="•"/>
            </a:pPr>
            <a:endParaRPr lang="en-US" dirty="0"/>
          </a:p>
          <a:p>
            <a:pPr marL="655638" lvl="1" indent="-457200">
              <a:buFont typeface="Arial"/>
              <a:buChar char="•"/>
            </a:pPr>
            <a:r>
              <a:rPr lang="en-US" dirty="0"/>
              <a:t>Integrated (Embedded)</a:t>
            </a:r>
          </a:p>
          <a:p>
            <a:pPr marL="1108075" lvl="2" indent="-457200">
              <a:buFont typeface="Arial"/>
              <a:buChar char="•"/>
            </a:pPr>
            <a:r>
              <a:rPr lang="en-US" b="0" dirty="0"/>
              <a:t>Intel (most common in pc/laptop)</a:t>
            </a:r>
          </a:p>
          <a:p>
            <a:pPr marL="1108075" lvl="2" indent="-457200">
              <a:buFont typeface="Arial"/>
              <a:buChar char="•"/>
            </a:pPr>
            <a:r>
              <a:rPr lang="en-US" b="0" dirty="0" err="1"/>
              <a:t>nVidia</a:t>
            </a:r>
            <a:r>
              <a:rPr lang="en-US" b="0" dirty="0"/>
              <a:t> and AMD </a:t>
            </a:r>
            <a:r>
              <a:rPr lang="en-US" b="0" dirty="0" err="1"/>
              <a:t>ATi</a:t>
            </a:r>
            <a:r>
              <a:rPr lang="en-US" b="0" dirty="0"/>
              <a:t> (mobile dev.)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964" y="3085433"/>
            <a:ext cx="2438524" cy="11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432667"/>
            <a:ext cx="2520280" cy="230870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H="1">
            <a:off x="7020272" y="4077072"/>
            <a:ext cx="683568" cy="15841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Elbow Connector 13"/>
          <p:cNvCxnSpPr/>
          <p:nvPr/>
        </p:nvCxnSpPr>
        <p:spPr bwMode="auto">
          <a:xfrm>
            <a:off x="3779912" y="4293096"/>
            <a:ext cx="2880320" cy="1368152"/>
          </a:xfrm>
          <a:prstGeom prst="bentConnector3">
            <a:avLst>
              <a:gd name="adj1" fmla="val 8260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8821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16832"/>
            <a:ext cx="8291264" cy="460851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Rapidly manipulate memory to accelerate </a:t>
            </a:r>
            <a:br>
              <a:rPr lang="en-US" dirty="0"/>
            </a:br>
            <a:r>
              <a:rPr lang="en-US" dirty="0"/>
              <a:t>the creation of images:</a:t>
            </a:r>
          </a:p>
          <a:p>
            <a:pPr lvl="2"/>
            <a:r>
              <a:rPr lang="en-US" sz="2000" dirty="0"/>
              <a:t>Animation</a:t>
            </a:r>
          </a:p>
          <a:p>
            <a:pPr lvl="2"/>
            <a:r>
              <a:rPr lang="en-US" sz="2000" dirty="0"/>
              <a:t>Gaming – PCs, mobile devices and gaming consoles</a:t>
            </a:r>
          </a:p>
          <a:p>
            <a:pPr lvl="2"/>
            <a:r>
              <a:rPr lang="en-US" sz="2000" dirty="0"/>
              <a:t>(3D) Design &amp; special effects creation/editing</a:t>
            </a:r>
          </a:p>
          <a:p>
            <a:pPr lvl="2"/>
            <a:r>
              <a:rPr lang="en-US" sz="2000" dirty="0"/>
              <a:t>Visualizations in medical Instruments</a:t>
            </a:r>
          </a:p>
          <a:p>
            <a:pPr lvl="2"/>
            <a:r>
              <a:rPr lang="en-US" sz="2000" dirty="0"/>
              <a:t>And other purposes where fast rendering and high resolutions are needed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0098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916832"/>
            <a:ext cx="8291264" cy="4608512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GPU Accelerated Computing *</a:t>
            </a:r>
          </a:p>
          <a:p>
            <a:pPr marL="1108075" lvl="2" indent="-457200">
              <a:buFont typeface="Arial"/>
              <a:buChar char="•"/>
            </a:pPr>
            <a:r>
              <a:rPr lang="en-GB" sz="2000" dirty="0"/>
              <a:t>Use of a graphics processing unit (GPU) together with a CPU to accelerate applications.</a:t>
            </a:r>
          </a:p>
          <a:p>
            <a:pPr marL="1108075" lvl="2" indent="-457200">
              <a:buFont typeface="Arial"/>
              <a:buChar char="•"/>
            </a:pPr>
            <a:r>
              <a:rPr lang="en-GB" sz="2000" dirty="0"/>
              <a:t>A CPU consists of a few cores optimized for sequential serial processing while a GPU has a massively parallel architecture consisting of thousands of smaller cores designed for simultaneous tasks</a:t>
            </a:r>
          </a:p>
          <a:p>
            <a:pPr marL="1108075" lvl="2" indent="-457200">
              <a:buFont typeface="Arial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4"/>
          <a:stretch/>
        </p:blipFill>
        <p:spPr>
          <a:xfrm>
            <a:off x="4139952" y="4437112"/>
            <a:ext cx="4933950" cy="234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3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card </a:t>
            </a:r>
            <a:r>
              <a:rPr lang="en-US" dirty="0"/>
              <a:t>components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7355160" cy="4608512"/>
          </a:xfrm>
        </p:spPr>
        <p:txBody>
          <a:bodyPr anchor="t"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b="1" dirty="0"/>
              <a:t>G</a:t>
            </a:r>
            <a:r>
              <a:rPr lang="en-US" dirty="0"/>
              <a:t>raphics </a:t>
            </a:r>
            <a:r>
              <a:rPr lang="en-US" b="1" dirty="0"/>
              <a:t>P</a:t>
            </a:r>
            <a:r>
              <a:rPr lang="en-US" dirty="0"/>
              <a:t>rocessing </a:t>
            </a:r>
            <a:r>
              <a:rPr lang="en-US" b="1" dirty="0"/>
              <a:t>U</a:t>
            </a:r>
            <a:r>
              <a:rPr lang="en-US" dirty="0"/>
              <a:t>nit (</a:t>
            </a:r>
            <a:r>
              <a:rPr lang="en-US" b="1" dirty="0"/>
              <a:t>GPU)</a:t>
            </a:r>
            <a:r>
              <a:rPr lang="en-US" dirty="0"/>
              <a:t> 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The main component that </a:t>
            </a:r>
            <a:r>
              <a:rPr lang="en-US" sz="2400" dirty="0"/>
              <a:t>performs calculations for rendering and handles each pixel</a:t>
            </a:r>
            <a:endParaRPr lang="en-US" dirty="0"/>
          </a:p>
          <a:p>
            <a:pPr marL="655638" lvl="1" indent="-457200">
              <a:buFont typeface="Arial"/>
              <a:buChar char="•"/>
            </a:pPr>
            <a:endParaRPr lang="en-US" dirty="0"/>
          </a:p>
          <a:p>
            <a:pPr marL="655638" lvl="1" indent="-457200">
              <a:buFont typeface="Arial"/>
              <a:buChar char="•"/>
            </a:pPr>
            <a:r>
              <a:rPr lang="en-US" dirty="0"/>
              <a:t>Rapidly manipulate memory to accelerate the creation of images</a:t>
            </a:r>
          </a:p>
          <a:p>
            <a:pPr lvl="2"/>
            <a:r>
              <a:rPr lang="en-US" dirty="0"/>
              <a:t>&gt; frame buffer</a:t>
            </a:r>
          </a:p>
          <a:p>
            <a:pPr lvl="2"/>
            <a:r>
              <a:rPr lang="en-US" dirty="0"/>
              <a:t>&gt; to a display</a:t>
            </a:r>
          </a:p>
          <a:p>
            <a:pPr marL="720725" lvl="2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pPr marL="527050" indent="-457200">
              <a:buFont typeface="Arial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Video Memory </a:t>
            </a:r>
            <a:r>
              <a:rPr lang="is-IS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527050" indent="-457200">
              <a:buFont typeface="Arial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is-IS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530464"/>
            <a:ext cx="2818867" cy="2161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-1462186" y="4119336"/>
            <a:ext cx="914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Geneva" charset="-128"/>
              <a:cs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2444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/>
          <a:srcRect t="4417" b="4417"/>
          <a:stretch>
            <a:fillRect/>
          </a:stretch>
        </p:blipFill>
        <p:spPr>
          <a:xfrm>
            <a:off x="4472656" y="3341394"/>
            <a:ext cx="4563839" cy="2967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card components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b="1" dirty="0"/>
              <a:t>Video Memory</a:t>
            </a:r>
            <a:endParaRPr lang="en-US" dirty="0"/>
          </a:p>
          <a:p>
            <a:pPr marL="1108075" lvl="2" indent="-457200">
              <a:buFont typeface="Arial"/>
              <a:buChar char="•"/>
            </a:pPr>
            <a:r>
              <a:rPr lang="en-US" dirty="0"/>
              <a:t>storing images and information about each pixel</a:t>
            </a:r>
          </a:p>
          <a:p>
            <a:pPr marL="457200" indent="-457200">
              <a:buFont typeface="Arial"/>
              <a:buChar char="•"/>
            </a:pPr>
            <a:r>
              <a:rPr lang="en-US" b="1" dirty="0"/>
              <a:t>GPU heat sink &amp; fan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used for cooling </a:t>
            </a:r>
          </a:p>
          <a:p>
            <a:pPr marL="650875" lvl="2" indent="0">
              <a:buNone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b="1" dirty="0" err="1"/>
              <a:t>Circuitboard</a:t>
            </a:r>
            <a:endParaRPr lang="en-US" b="1" dirty="0"/>
          </a:p>
          <a:p>
            <a:pPr marL="457200" indent="-457200">
              <a:buFont typeface="Arial"/>
              <a:buChar char="•"/>
            </a:pPr>
            <a:r>
              <a:rPr lang="en-US" b="1" dirty="0"/>
              <a:t>MB Connection</a:t>
            </a:r>
          </a:p>
          <a:p>
            <a:pPr marL="457200" indent="-457200">
              <a:buFont typeface="Arial"/>
              <a:buChar char="•"/>
            </a:pPr>
            <a:r>
              <a:rPr lang="en-US" b="1" dirty="0"/>
              <a:t>BIOS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settings, information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overclocking*</a:t>
            </a:r>
          </a:p>
        </p:txBody>
      </p:sp>
      <p:sp>
        <p:nvSpPr>
          <p:cNvPr id="7" name="Donut 6"/>
          <p:cNvSpPr/>
          <p:nvPr/>
        </p:nvSpPr>
        <p:spPr bwMode="auto">
          <a:xfrm>
            <a:off x="8215092" y="3392058"/>
            <a:ext cx="713829" cy="1538850"/>
          </a:xfrm>
          <a:prstGeom prst="donut">
            <a:avLst>
              <a:gd name="adj" fmla="val 5567"/>
            </a:avLst>
          </a:prstGeom>
          <a:solidFill>
            <a:srgbClr val="9C2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5724128" y="3439672"/>
            <a:ext cx="2471042" cy="1680204"/>
          </a:xfrm>
          <a:prstGeom prst="donut">
            <a:avLst>
              <a:gd name="adj" fmla="val 2852"/>
            </a:avLst>
          </a:prstGeom>
          <a:solidFill>
            <a:srgbClr val="9C2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1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card components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b="1" dirty="0"/>
              <a:t>Output(s)</a:t>
            </a:r>
            <a:r>
              <a:rPr lang="en-US" dirty="0"/>
              <a:t>: </a:t>
            </a:r>
          </a:p>
          <a:p>
            <a:pPr marL="1108075" lvl="2" indent="-457200">
              <a:buFont typeface="Arial"/>
              <a:buChar char="•"/>
            </a:pPr>
            <a:r>
              <a:rPr lang="en-US" b="1" dirty="0"/>
              <a:t>HDMI</a:t>
            </a:r>
            <a:r>
              <a:rPr lang="en-US" dirty="0"/>
              <a:t> (audio* &amp; video)</a:t>
            </a:r>
          </a:p>
          <a:p>
            <a:pPr marL="1108075" lvl="2" indent="-457200">
              <a:buFont typeface="Arial"/>
              <a:buChar char="•"/>
            </a:pPr>
            <a:r>
              <a:rPr lang="en-US" b="1" dirty="0"/>
              <a:t>VGA</a:t>
            </a:r>
            <a:r>
              <a:rPr lang="en-US" dirty="0"/>
              <a:t> (video)</a:t>
            </a:r>
          </a:p>
          <a:p>
            <a:pPr marL="1108075" lvl="2" indent="-457200">
              <a:buFont typeface="Arial"/>
              <a:buChar char="•"/>
            </a:pPr>
            <a:r>
              <a:rPr lang="en-US" b="1" dirty="0"/>
              <a:t>DVI</a:t>
            </a:r>
            <a:r>
              <a:rPr lang="en-US" dirty="0"/>
              <a:t> (Digital Visual Interface) 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Display port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Video-in-video-out (</a:t>
            </a:r>
            <a:r>
              <a:rPr lang="en-US" dirty="0" err="1"/>
              <a:t>ViVo</a:t>
            </a:r>
            <a:r>
              <a:rPr lang="en-US" dirty="0"/>
              <a:t>) for </a:t>
            </a:r>
            <a:r>
              <a:rPr lang="en-US" dirty="0" err="1"/>
              <a:t>tv</a:t>
            </a:r>
            <a:r>
              <a:rPr lang="en-US" dirty="0"/>
              <a:t>/camera</a:t>
            </a:r>
          </a:p>
          <a:p>
            <a:pPr marL="1108075" lvl="2" indent="-457200">
              <a:buFont typeface="Arial"/>
              <a:buChar char="•"/>
            </a:pPr>
            <a:r>
              <a:rPr lang="en-US" dirty="0"/>
              <a:t>Other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429000"/>
            <a:ext cx="4278223" cy="10033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 bwMode="auto">
          <a:xfrm>
            <a:off x="6156176" y="3407656"/>
            <a:ext cx="1080120" cy="1080120"/>
          </a:xfrm>
          <a:prstGeom prst="donut">
            <a:avLst>
              <a:gd name="adj" fmla="val 5567"/>
            </a:avLst>
          </a:prstGeom>
          <a:solidFill>
            <a:srgbClr val="9C2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sp>
        <p:nvSpPr>
          <p:cNvPr id="10" name="Donut 9"/>
          <p:cNvSpPr/>
          <p:nvPr/>
        </p:nvSpPr>
        <p:spPr bwMode="auto">
          <a:xfrm>
            <a:off x="5292080" y="3407656"/>
            <a:ext cx="1080120" cy="1080120"/>
          </a:xfrm>
          <a:prstGeom prst="donut">
            <a:avLst>
              <a:gd name="adj" fmla="val 5567"/>
            </a:avLst>
          </a:prstGeom>
          <a:solidFill>
            <a:srgbClr val="9C2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sp>
        <p:nvSpPr>
          <p:cNvPr id="11" name="Donut 10"/>
          <p:cNvSpPr/>
          <p:nvPr/>
        </p:nvSpPr>
        <p:spPr bwMode="auto">
          <a:xfrm>
            <a:off x="7164288" y="3429000"/>
            <a:ext cx="1080120" cy="1080120"/>
          </a:xfrm>
          <a:prstGeom prst="donut">
            <a:avLst>
              <a:gd name="adj" fmla="val 5567"/>
            </a:avLst>
          </a:prstGeom>
          <a:solidFill>
            <a:srgbClr val="9C25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713613"/>
            <a:ext cx="2742952" cy="166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Teacher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28700" y="2204864"/>
            <a:ext cx="7086600" cy="3096344"/>
          </a:xfrm>
        </p:spPr>
        <p:txBody>
          <a:bodyPr lIns="0" tIns="0" rIns="0" bIns="0" anchor="t"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&lt;Teacher’s name&gt;</a:t>
            </a:r>
          </a:p>
          <a:p>
            <a:pPr marL="0" indent="0" algn="ctr">
              <a:buNone/>
            </a:pPr>
            <a:r>
              <a:rPr lang="en-US" i="1" dirty="0"/>
              <a:t>Abbreviation</a:t>
            </a:r>
            <a:r>
              <a:rPr lang="en-US" dirty="0"/>
              <a:t>: &lt;xx&gt;</a:t>
            </a:r>
          </a:p>
          <a:p>
            <a:pPr marL="0" indent="0" algn="ctr">
              <a:buNone/>
            </a:pPr>
            <a:r>
              <a:rPr lang="en-US" i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@fontys.nl</a:t>
            </a:r>
            <a:r>
              <a:rPr lang="en-US" dirty="0"/>
              <a:t>  </a:t>
            </a:r>
          </a:p>
          <a:p>
            <a:pPr marL="0" indent="0" algn="ctr">
              <a:buNone/>
            </a:pPr>
            <a:r>
              <a:rPr lang="en-US" i="1" dirty="0"/>
              <a:t>Room</a:t>
            </a:r>
            <a:r>
              <a:rPr lang="en-US" dirty="0"/>
              <a:t>: 2.xx</a:t>
            </a:r>
          </a:p>
        </p:txBody>
      </p:sp>
    </p:spTree>
    <p:extLst>
      <p:ext uri="{BB962C8B-B14F-4D97-AF65-F5344CB8AC3E}">
        <p14:creationId xmlns:p14="http://schemas.microsoft.com/office/powerpoint/2010/main" val="3053015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graphics cards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Take data from CPU and figure out what to do with each pixel to create image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GPU creates image, stores image with location and color of each pixel in memory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Memory also holds completed images until it</a:t>
            </a:r>
            <a:r>
              <a:rPr lang="ja-JP" altLang="en-US" sz="2400" dirty="0">
                <a:latin typeface="Arial"/>
              </a:rPr>
              <a:t>’</a:t>
            </a:r>
            <a:r>
              <a:rPr lang="en-US" sz="2400" dirty="0"/>
              <a:t>s time to display them (frame buffer)</a:t>
            </a:r>
          </a:p>
          <a:p>
            <a:pPr marL="655638" lvl="1" indent="-45720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6" y="2983459"/>
            <a:ext cx="4116874" cy="346987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 r="882" b="13458"/>
          <a:stretch/>
        </p:blipFill>
        <p:spPr>
          <a:xfrm>
            <a:off x="539552" y="3068960"/>
            <a:ext cx="3960440" cy="257414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displayed</a:t>
            </a:r>
            <a:r>
              <a:rPr lang="nl-NL" dirty="0"/>
              <a:t>?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251520" y="2780928"/>
            <a:ext cx="4248472" cy="2862180"/>
            <a:chOff x="251520" y="2780928"/>
            <a:chExt cx="4248472" cy="2862180"/>
          </a:xfrm>
        </p:grpSpPr>
        <p:cxnSp>
          <p:nvCxnSpPr>
            <p:cNvPr id="13" name="Straight Arrow Connector 12"/>
            <p:cNvCxnSpPr/>
            <p:nvPr/>
          </p:nvCxnSpPr>
          <p:spPr bwMode="auto">
            <a:xfrm>
              <a:off x="539552" y="2852936"/>
              <a:ext cx="3960440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23528" y="3068960"/>
              <a:ext cx="0" cy="257414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flipV="1">
              <a:off x="539552" y="2780928"/>
              <a:ext cx="0" cy="28621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flipV="1">
              <a:off x="4499992" y="2780928"/>
              <a:ext cx="0" cy="286218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251520" y="3068960"/>
              <a:ext cx="42484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251520" y="5643108"/>
              <a:ext cx="424847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Content Placeholder 2"/>
          <p:cNvSpPr txBox="1">
            <a:spLocks/>
          </p:cNvSpPr>
          <p:nvPr/>
        </p:nvSpPr>
        <p:spPr>
          <a:xfrm>
            <a:off x="4860032" y="2348880"/>
            <a:ext cx="3960440" cy="4320480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+mn-lt"/>
                <a:ea typeface="Geneva" charset="-128"/>
                <a:cs typeface="Geneva" charset="-128"/>
              </a:defRPr>
            </a:lvl1pPr>
            <a:lvl2pPr marL="541338" indent="-2730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sz="2200" b="1">
                <a:solidFill>
                  <a:srgbClr val="000000"/>
                </a:solidFill>
                <a:latin typeface="+mn-lt"/>
                <a:ea typeface="Geneva" charset="-128"/>
              </a:defRPr>
            </a:lvl2pPr>
            <a:lvl3pPr marL="993775" indent="-2730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charset="0"/>
              <a:buChar char="-"/>
              <a:defRPr sz="2200">
                <a:solidFill>
                  <a:schemeClr val="tx1"/>
                </a:solidFill>
                <a:latin typeface="+mn-lt"/>
                <a:ea typeface="Geneva" charset="-128"/>
              </a:defRPr>
            </a:lvl3pPr>
            <a:lvl4pPr marL="1600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4pPr>
            <a:lvl5pPr marL="2057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5pPr>
            <a:lvl6pPr marL="2514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6pPr>
            <a:lvl7pPr marL="2971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7pPr>
            <a:lvl8pPr marL="3429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8pPr>
            <a:lvl9pPr marL="3886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+mn-lt"/>
                <a:ea typeface="Geneva" charset="-128"/>
              </a:defRPr>
            </a:lvl9pPr>
          </a:lstStyle>
          <a:p>
            <a:pPr marL="0" indent="0"/>
            <a:r>
              <a:rPr lang="nl-NL" sz="2400" b="1" kern="0" dirty="0"/>
              <a:t>Image </a:t>
            </a:r>
            <a:r>
              <a:rPr lang="nl-NL" sz="2400" b="1" kern="0" dirty="0" err="1"/>
              <a:t>exists</a:t>
            </a:r>
            <a:r>
              <a:rPr lang="nl-NL" sz="2400" b="1" kern="0" dirty="0"/>
              <a:t> out of pixels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kern="0" dirty="0"/>
              <a:t>X pixels </a:t>
            </a:r>
            <a:r>
              <a:rPr lang="nl-NL" sz="2400" b="0" kern="0" dirty="0" err="1"/>
              <a:t>horizontal</a:t>
            </a:r>
            <a:endParaRPr lang="nl-NL" sz="2400" b="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sz="2400" b="0" kern="0" dirty="0"/>
              <a:t>Y pixels </a:t>
            </a:r>
            <a:r>
              <a:rPr lang="nl-NL" sz="2400" b="0" kern="0" dirty="0" err="1"/>
              <a:t>vertical</a:t>
            </a:r>
            <a:endParaRPr lang="nl-NL" sz="2400" b="0" kern="0" dirty="0"/>
          </a:p>
          <a:p>
            <a:pPr marL="0" indent="0"/>
            <a:endParaRPr lang="nl-NL" sz="2400" kern="0" dirty="0"/>
          </a:p>
          <a:p>
            <a:pPr marL="0" indent="0"/>
            <a:r>
              <a:rPr lang="nl-NL" sz="2400" b="1" kern="0" dirty="0"/>
              <a:t>For </a:t>
            </a:r>
            <a:r>
              <a:rPr lang="nl-NL" sz="2400" b="1" kern="0" dirty="0" err="1"/>
              <a:t>example</a:t>
            </a:r>
            <a:r>
              <a:rPr lang="nl-NL" sz="2400" b="1" kern="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NL" sz="2400" kern="0" dirty="0">
                <a:solidFill>
                  <a:schemeClr val="accent2"/>
                </a:solidFill>
              </a:rPr>
              <a:t>1920px </a:t>
            </a:r>
            <a:r>
              <a:rPr lang="nl-NL" sz="2400" kern="0" dirty="0" err="1">
                <a:solidFill>
                  <a:schemeClr val="accent2"/>
                </a:solidFill>
              </a:rPr>
              <a:t>horizontal</a:t>
            </a:r>
            <a:endParaRPr lang="nl-NL" sz="2400" kern="0" dirty="0">
              <a:solidFill>
                <a:schemeClr val="accent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NL" sz="2400" kern="0" dirty="0">
                <a:solidFill>
                  <a:schemeClr val="accent1"/>
                </a:solidFill>
              </a:rPr>
              <a:t>1080px </a:t>
            </a:r>
            <a:r>
              <a:rPr lang="nl-NL" sz="2400" kern="0" dirty="0" err="1">
                <a:solidFill>
                  <a:schemeClr val="accent1"/>
                </a:solidFill>
              </a:rPr>
              <a:t>vertical</a:t>
            </a:r>
            <a:endParaRPr lang="nl-NL" sz="2400" kern="0" dirty="0">
              <a:solidFill>
                <a:schemeClr val="accent1"/>
              </a:solidFill>
            </a:endParaRPr>
          </a:p>
          <a:p>
            <a:pPr marL="0" indent="0" algn="ctr"/>
            <a:endParaRPr lang="nl-NL" sz="2400" b="1" kern="0" dirty="0">
              <a:solidFill>
                <a:srgbClr val="191919"/>
              </a:solidFill>
            </a:endParaRPr>
          </a:p>
          <a:p>
            <a:pPr marL="0" indent="0" algn="ctr"/>
            <a:r>
              <a:rPr lang="nl-NL" sz="2400" b="1" kern="0" dirty="0">
                <a:solidFill>
                  <a:srgbClr val="191919"/>
                </a:solidFill>
              </a:rPr>
              <a:t>1920 x 1080 is </a:t>
            </a:r>
            <a:r>
              <a:rPr lang="nl-NL" sz="2400" b="1" kern="0" dirty="0" err="1">
                <a:solidFill>
                  <a:srgbClr val="191919"/>
                </a:solidFill>
              </a:rPr>
              <a:t>resolution</a:t>
            </a:r>
            <a:r>
              <a:rPr lang="nl-NL" sz="2400" b="1" kern="0" dirty="0">
                <a:solidFill>
                  <a:srgbClr val="191919"/>
                </a:solidFill>
              </a:rPr>
              <a:t> of images</a:t>
            </a:r>
          </a:p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9577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6" y="2996952"/>
            <a:ext cx="4116874" cy="3469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displayed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" r="882" b="13458"/>
          <a:stretch/>
        </p:blipFill>
        <p:spPr>
          <a:xfrm>
            <a:off x="539552" y="3082453"/>
            <a:ext cx="3960440" cy="257414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1184" t="26115" r="25649" b="3270"/>
          <a:stretch/>
        </p:blipFill>
        <p:spPr>
          <a:xfrm>
            <a:off x="4788024" y="2452277"/>
            <a:ext cx="4176463" cy="3641019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8" name="Rectangle 7"/>
          <p:cNvSpPr/>
          <p:nvPr/>
        </p:nvSpPr>
        <p:spPr bwMode="auto">
          <a:xfrm>
            <a:off x="1934198" y="4486609"/>
            <a:ext cx="477562" cy="39604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411760" y="4077072"/>
            <a:ext cx="2376264" cy="648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ectangular Callout 3"/>
          <p:cNvSpPr/>
          <p:nvPr/>
        </p:nvSpPr>
        <p:spPr bwMode="auto">
          <a:xfrm>
            <a:off x="239102" y="1171537"/>
            <a:ext cx="4085956" cy="3157563"/>
          </a:xfrm>
          <a:prstGeom prst="wedgeRectCallout">
            <a:avLst>
              <a:gd name="adj1" fmla="val 97142"/>
              <a:gd name="adj2" fmla="val 6623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1 pixel</a:t>
            </a:r>
            <a:r>
              <a:rPr lang="nl-NL" sz="2000" dirty="0"/>
              <a:t> </a:t>
            </a:r>
            <a:r>
              <a:rPr lang="nl-NL" sz="2000" dirty="0" err="1"/>
              <a:t>represents</a:t>
            </a:r>
            <a:r>
              <a:rPr lang="nl-NL" sz="2000" dirty="0"/>
              <a:t> a </a:t>
            </a:r>
            <a:r>
              <a:rPr lang="nl-NL" sz="2000" dirty="0" err="1"/>
              <a:t>color</a:t>
            </a:r>
            <a:endParaRPr lang="nl-NL" sz="2000" dirty="0"/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nl-N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A </a:t>
            </a:r>
            <a:r>
              <a:rPr kumimoji="0" lang="nl-N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color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</a:t>
            </a:r>
            <a:r>
              <a:rPr kumimoji="0" lang="nl-N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consist</a:t>
            </a: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of 3 </a:t>
            </a:r>
            <a:r>
              <a:rPr kumimoji="0" lang="nl-N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components</a:t>
            </a: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nl-N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Red, Green &amp; Blue</a:t>
            </a: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(RGB)</a:t>
            </a:r>
          </a:p>
          <a:p>
            <a:endParaRPr lang="nl-NL" sz="2000" dirty="0"/>
          </a:p>
          <a:p>
            <a:r>
              <a:rPr kumimoji="0" lang="nl-NL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Each</a:t>
            </a: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component is </a:t>
            </a:r>
            <a:r>
              <a:rPr kumimoji="0" lang="nl-NL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represented</a:t>
            </a: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</a:t>
            </a:r>
            <a:r>
              <a:rPr kumimoji="0" lang="nl-NL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with</a:t>
            </a: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8 bits (</a:t>
            </a:r>
            <a:r>
              <a:rPr kumimoji="0" lang="nl-NL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values</a:t>
            </a: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 0 ~255):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255, 0, 0 is 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2000" dirty="0"/>
              <a:t>255, 255, 0 is </a:t>
            </a:r>
            <a:r>
              <a:rPr lang="nl-NL" sz="2000" dirty="0" err="1"/>
              <a:t>yellow</a:t>
            </a:r>
            <a:endParaRPr lang="nl-N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nl-NL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128, 128, 128 is </a:t>
            </a:r>
            <a:r>
              <a:rPr kumimoji="0" lang="nl-NL" sz="20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Fontys Frutiger" pitchFamily="2" charset="0"/>
              </a:rPr>
              <a:t>grey</a:t>
            </a:r>
            <a:endParaRPr kumimoji="0" lang="nl-NL" sz="2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Fontys Frutig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Graphical</a:t>
            </a:r>
            <a:r>
              <a:rPr lang="nl-NL" dirty="0"/>
              <a:t>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High Color (16 bits per pixel)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5 bits for Red, 6 for Green and 5 for Blue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600" b="0" dirty="0"/>
              <a:t>Not optimal, but gives good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Image with a resolution of 1920x1080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600" b="0" dirty="0"/>
              <a:t>1920 x 1080 = 2073600 pixels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600" b="0" dirty="0"/>
              <a:t>2073600 x 16 bits = 33177600 bits = </a:t>
            </a:r>
            <a:r>
              <a:rPr lang="en-US" sz="1600" u="sng" dirty="0"/>
              <a:t>33.1776 Mb in video memory</a:t>
            </a:r>
          </a:p>
          <a:p>
            <a:endParaRPr lang="en-US" sz="2400" dirty="0"/>
          </a:p>
          <a:p>
            <a:r>
              <a:rPr lang="en-US" sz="2400" b="1" dirty="0"/>
              <a:t>True Color (24 bits per pixel)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8 bits for each RGB color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800" b="0" dirty="0"/>
              <a:t>Sometimes 32 bits: 8 bits for transparency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Image with a resolution of 1920x1080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600" b="0" dirty="0"/>
              <a:t>1920 x 1080 = 2073600 pixels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1600" b="0" dirty="0"/>
              <a:t>2073600 x 24 bits = 49766400 bits = </a:t>
            </a:r>
            <a:r>
              <a:rPr lang="en-US" sz="1600" u="sng" dirty="0"/>
              <a:t>49.7664 Mb in video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 to IEO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Basic Computer Architecture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Central processing unit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Graphical </a:t>
            </a:r>
            <a:r>
              <a:rPr lang="en-US"/>
              <a:t>processing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309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874156\Desktop\jxGUf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731725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5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400050"/>
            <a:ext cx="5547320" cy="361950"/>
          </a:xfrm>
        </p:spPr>
        <p:txBody>
          <a:bodyPr/>
          <a:lstStyle/>
          <a:p>
            <a:r>
              <a:rPr lang="en-US" dirty="0"/>
              <a:t>What is IEO?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7FB76-C3DF-2844-821D-1C4AFC29A8E8}"/>
              </a:ext>
            </a:extLst>
          </p:cNvPr>
          <p:cNvSpPr txBox="1"/>
          <p:nvPr/>
        </p:nvSpPr>
        <p:spPr bwMode="auto">
          <a:xfrm>
            <a:off x="4180114" y="3325091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Geneva" charset="-128"/>
              <a:cs typeface="Geneva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0B7F8-82E5-F24B-9FD8-A91655C52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1"/>
            <a:r>
              <a:rPr lang="en-US" sz="2400" dirty="0"/>
              <a:t>Infrastructure engineering Orientation is a mandatory course for all first semester students.</a:t>
            </a:r>
          </a:p>
          <a:p>
            <a:pPr rtl="1"/>
            <a:endParaRPr lang="en-US" sz="2400" dirty="0"/>
          </a:p>
          <a:p>
            <a:pPr algn="l" rtl="1"/>
            <a:r>
              <a:rPr lang="en-US" sz="2400" dirty="0"/>
              <a:t>This course has a follow up of IEA (Infrastructure Engineering Advanced) that is for students who want to select ICT &amp; Infrastructure for their study profile.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1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620" y="2226469"/>
            <a:ext cx="6021730" cy="3263504"/>
          </a:xfrm>
        </p:spPr>
        <p:txBody>
          <a:bodyPr/>
          <a:lstStyle/>
          <a:p>
            <a:pPr marL="0" indent="0"/>
            <a:r>
              <a:rPr lang="en-US" sz="2400" b="1" dirty="0"/>
              <a:t>As a student</a:t>
            </a:r>
          </a:p>
          <a:p>
            <a:r>
              <a:rPr lang="en-US" sz="2400" dirty="0"/>
              <a:t>You </a:t>
            </a:r>
            <a:r>
              <a:rPr lang="en-US" sz="2400"/>
              <a:t>need this be</a:t>
            </a:r>
            <a:endParaRPr lang="en-US" sz="2400" dirty="0"/>
          </a:p>
          <a:p>
            <a:pPr marL="0" indent="0"/>
            <a:r>
              <a:rPr lang="en-US" sz="2400" b="1" dirty="0"/>
              <a:t>As a (young) professional</a:t>
            </a:r>
          </a:p>
          <a:p>
            <a:r>
              <a:rPr lang="en-US" sz="2400" dirty="0"/>
              <a:t>You’re expected to work ‘independently’ </a:t>
            </a:r>
          </a:p>
          <a:p>
            <a:r>
              <a:rPr lang="en-US" sz="2400" dirty="0"/>
              <a:t>You’re expected to think critically</a:t>
            </a:r>
          </a:p>
        </p:txBody>
      </p:sp>
      <p:pic>
        <p:nvPicPr>
          <p:cNvPr id="5" name="Picture 2" descr="C:\Users\874156\Desktop\YP_graphi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47"/>
          <a:stretch/>
        </p:blipFill>
        <p:spPr bwMode="auto">
          <a:xfrm>
            <a:off x="162346" y="3748746"/>
            <a:ext cx="2331275" cy="18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874156\Desktop\start_studen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10" y="1840800"/>
            <a:ext cx="1907946" cy="19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 err="1"/>
              <a:t>Each</a:t>
            </a:r>
            <a:r>
              <a:rPr lang="nl-NL" dirty="0"/>
              <a:t> week 4 </a:t>
            </a:r>
            <a:r>
              <a:rPr lang="nl-NL" dirty="0" err="1"/>
              <a:t>academic</a:t>
            </a:r>
            <a:r>
              <a:rPr lang="nl-NL" dirty="0"/>
              <a:t> </a:t>
            </a:r>
            <a:r>
              <a:rPr lang="nl-NL" dirty="0" err="1"/>
              <a:t>hours</a:t>
            </a:r>
            <a:r>
              <a:rPr lang="nl-NL" dirty="0"/>
              <a:t> at school</a:t>
            </a:r>
          </a:p>
          <a:p>
            <a:pPr lvl="2"/>
            <a:r>
              <a:rPr lang="nl-NL" dirty="0"/>
              <a:t>1 ~ 2 </a:t>
            </a:r>
            <a:r>
              <a:rPr lang="nl-NL" dirty="0" err="1"/>
              <a:t>academic</a:t>
            </a:r>
            <a:r>
              <a:rPr lang="nl-NL" dirty="0"/>
              <a:t> </a:t>
            </a:r>
            <a:r>
              <a:rPr lang="nl-NL" dirty="0" err="1"/>
              <a:t>hour</a:t>
            </a:r>
            <a:r>
              <a:rPr lang="nl-NL" dirty="0"/>
              <a:t>(s) of </a:t>
            </a:r>
            <a:r>
              <a:rPr lang="nl-NL" dirty="0" err="1"/>
              <a:t>theory</a:t>
            </a:r>
            <a:endParaRPr lang="nl-NL" dirty="0"/>
          </a:p>
          <a:p>
            <a:pPr lvl="2"/>
            <a:r>
              <a:rPr lang="nl-NL" dirty="0"/>
              <a:t>2 ~ 3 </a:t>
            </a:r>
            <a:r>
              <a:rPr lang="nl-NL" dirty="0" err="1"/>
              <a:t>academic</a:t>
            </a:r>
            <a:r>
              <a:rPr lang="nl-NL" dirty="0"/>
              <a:t> </a:t>
            </a:r>
            <a:r>
              <a:rPr lang="nl-NL" dirty="0" err="1"/>
              <a:t>hours</a:t>
            </a:r>
            <a:r>
              <a:rPr lang="nl-NL" dirty="0"/>
              <a:t> of practical</a:t>
            </a:r>
          </a:p>
          <a:p>
            <a:pPr lvl="2"/>
            <a:endParaRPr lang="nl-NL" dirty="0"/>
          </a:p>
          <a:p>
            <a:pPr lvl="2"/>
            <a:endParaRPr lang="nl-NL" dirty="0"/>
          </a:p>
          <a:p>
            <a:pPr lvl="2"/>
            <a:endParaRPr lang="nl-NL" dirty="0"/>
          </a:p>
          <a:p>
            <a:pPr lvl="2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lvl="3"/>
            <a:endParaRPr lang="nl-N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NL" dirty="0"/>
              <a:t>See course </a:t>
            </a:r>
            <a:r>
              <a:rPr lang="nl-NL" dirty="0" err="1"/>
              <a:t>description</a:t>
            </a:r>
            <a:r>
              <a:rPr lang="nl-NL" dirty="0"/>
              <a:t> on </a:t>
            </a:r>
            <a:r>
              <a:rPr lang="nl-NL" dirty="0" err="1"/>
              <a:t>Sharepoint</a:t>
            </a:r>
            <a:endParaRPr lang="nl-NL" dirty="0"/>
          </a:p>
          <a:p>
            <a:endParaRPr lang="nl-NL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439652" y="3717032"/>
            <a:ext cx="6264696" cy="136815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nl-NL" b="1" dirty="0"/>
              <a:t>Time </a:t>
            </a:r>
            <a:r>
              <a:rPr lang="nl-NL" b="1" dirty="0" err="1"/>
              <a:t>Calculation</a:t>
            </a:r>
            <a:r>
              <a:rPr lang="nl-NL" b="1" dirty="0"/>
              <a:t> </a:t>
            </a:r>
            <a:endParaRPr lang="nl-NL" b="1" u="sng" dirty="0"/>
          </a:p>
        </p:txBody>
      </p:sp>
    </p:spTree>
    <p:extLst>
      <p:ext uri="{BB962C8B-B14F-4D97-AF65-F5344CB8AC3E}">
        <p14:creationId xmlns:p14="http://schemas.microsoft.com/office/powerpoint/2010/main" val="33372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Way of </a:t>
            </a:r>
            <a:r>
              <a:rPr lang="nl-NL" dirty="0" err="1"/>
              <a:t>working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Theory to support practical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Practical working in pairs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Assignment delivery on canvas and/or Git with deadline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Plagiarism ==  fail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Assessment weeks (week 6 and 12)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Absence on assessment week == fail</a:t>
            </a:r>
          </a:p>
          <a:p>
            <a:pPr marL="655638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Missing classes is your own responsibility!</a:t>
            </a:r>
          </a:p>
        </p:txBody>
      </p:sp>
    </p:spTree>
    <p:extLst>
      <p:ext uri="{BB962C8B-B14F-4D97-AF65-F5344CB8AC3E}">
        <p14:creationId xmlns:p14="http://schemas.microsoft.com/office/powerpoint/2010/main" val="40156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74D9-C648-1844-BC17-AC59E4E3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classes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8C19536-3B10-5C47-BED4-66A5C6E738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161990"/>
              </p:ext>
            </p:extLst>
          </p:nvPr>
        </p:nvGraphicFramePr>
        <p:xfrm>
          <a:off x="467544" y="2420888"/>
          <a:ext cx="7283152" cy="3307080"/>
        </p:xfrm>
        <a:graphic>
          <a:graphicData uri="http://schemas.openxmlformats.org/drawingml/2006/table">
            <a:tbl>
              <a:tblPr firstRow="1" lastRow="1" bandRow="1">
                <a:tableStyleId>{9D7B26C5-4107-4FEC-AEDC-1716B250A1EF}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16820251"/>
                    </a:ext>
                  </a:extLst>
                </a:gridCol>
                <a:gridCol w="3065512">
                  <a:extLst>
                    <a:ext uri="{9D8B030D-6E8A-4147-A177-3AD203B41FA5}">
                      <a16:colId xmlns:a16="http://schemas.microsoft.com/office/drawing/2014/main" val="4268372913"/>
                    </a:ext>
                  </a:extLst>
                </a:gridCol>
                <a:gridCol w="587351">
                  <a:extLst>
                    <a:ext uri="{9D8B030D-6E8A-4147-A177-3AD203B41FA5}">
                      <a16:colId xmlns:a16="http://schemas.microsoft.com/office/drawing/2014/main" val="3111755216"/>
                    </a:ext>
                  </a:extLst>
                </a:gridCol>
                <a:gridCol w="3054225">
                  <a:extLst>
                    <a:ext uri="{9D8B030D-6E8A-4147-A177-3AD203B41FA5}">
                      <a16:colId xmlns:a16="http://schemas.microsoft.com/office/drawing/2014/main" val="6496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Topics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38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Introduction to infrastructure &amp; Computer's architecture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Network Layers (TCP/IP ) and Network Device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14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Numeric systems (Decimal, Binary, Hexadecimal)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96838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Protocol, Addressing, Subnet</a:t>
                      </a:r>
                    </a:p>
                    <a:p>
                      <a:pPr marL="0" marR="0" lvl="0" indent="96838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Classful and CIDR notations</a:t>
                      </a:r>
                    </a:p>
                    <a:p>
                      <a:pPr marL="0" marR="0" lvl="0" indent="96838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057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Memory and negative numbers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Maintenance and drawing of the infrastructure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8343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Operating systems and Virtual machine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TCP and UPD protocols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965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Control System  GIT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Client/Server concept and IoT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9674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Assessment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Assessment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827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198736"/>
      </p:ext>
    </p:extLst>
  </p:cSld>
  <p:clrMapOvr>
    <a:masterClrMapping/>
  </p:clrMapOvr>
</p:sld>
</file>

<file path=ppt/theme/theme1.xml><?xml version="1.0" encoding="utf-8"?>
<a:theme xmlns:a="http://schemas.openxmlformats.org/drawingml/2006/main" name="Algemene sheets Fontys Duits">
  <a:themeElements>
    <a:clrScheme name="Fontys">
      <a:dk1>
        <a:srgbClr val="280049"/>
      </a:dk1>
      <a:lt1>
        <a:srgbClr val="FFFFFF"/>
      </a:lt1>
      <a:dk2>
        <a:srgbClr val="280049"/>
      </a:dk2>
      <a:lt2>
        <a:srgbClr val="919191"/>
      </a:lt2>
      <a:accent1>
        <a:srgbClr val="FF9900"/>
      </a:accent1>
      <a:accent2>
        <a:srgbClr val="99CC00"/>
      </a:accent2>
      <a:accent3>
        <a:srgbClr val="FFFFFF"/>
      </a:accent3>
      <a:accent4>
        <a:srgbClr val="21003D"/>
      </a:accent4>
      <a:accent5>
        <a:srgbClr val="FFCAAA"/>
      </a:accent5>
      <a:accent6>
        <a:srgbClr val="8AB900"/>
      </a:accent6>
      <a:hlink>
        <a:srgbClr val="451D63"/>
      </a:hlink>
      <a:folHlink>
        <a:srgbClr val="CECECE"/>
      </a:folHlink>
    </a:clrScheme>
    <a:fontScheme name="Algemene sheets Fontys Duits">
      <a:majorFont>
        <a:latin typeface="Fontys Frutiger"/>
        <a:ea typeface=""/>
        <a:cs typeface=""/>
      </a:majorFont>
      <a:minorFont>
        <a:latin typeface="Fontys Frutig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lnDef>
    <a:txDef>
      <a:spPr bwMode="auto">
        <a:noFill/>
        <a:ln w="12700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  <a:noAutofit/>
      </a:bodyPr>
      <a:lstStyle>
        <a:defPPr marL="0" marR="0" indent="0" algn="ctr" defTabSz="7620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Geneva" charset="-128"/>
            <a:cs typeface="Geneva" charset="-128"/>
          </a:defRPr>
        </a:defPPr>
      </a:lstStyle>
    </a:txDef>
  </a:objectDefaults>
  <a:extraClrSchemeLst>
    <a:extraClrScheme>
      <a:clrScheme name="Algemene sheets Fontys Dui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gemene sheets Fontys Dui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40A7BA7DE274BABCDC63C5CC4809E" ma:contentTypeVersion="0" ma:contentTypeDescription="Create a new document." ma:contentTypeScope="" ma:versionID="8097c8dc614492c7da63bf42f3337df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0C5EBE-7083-4904-9FB4-E74366C29B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FFE7B2-71B5-44B2-A89A-C73B577EC2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A0F9DE-09D3-481F-99E5-440BB32A83F0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Algemene sheets Fontys Duits</Template>
  <TotalTime>302</TotalTime>
  <Words>2420</Words>
  <Application>Microsoft Macintosh PowerPoint</Application>
  <PresentationFormat>On-screen Show (4:3)</PresentationFormat>
  <Paragraphs>419</Paragraphs>
  <Slides>45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Fontys Frutiger</vt:lpstr>
      <vt:lpstr>Tahoma</vt:lpstr>
      <vt:lpstr>Times</vt:lpstr>
      <vt:lpstr>Algemene sheets Fontys Duits</vt:lpstr>
      <vt:lpstr>Infrastructure Engineering Orientation level   </vt:lpstr>
      <vt:lpstr>IEO – week 1</vt:lpstr>
      <vt:lpstr>Teacher</vt:lpstr>
      <vt:lpstr>Teacher</vt:lpstr>
      <vt:lpstr>What is IEO?</vt:lpstr>
      <vt:lpstr>Why?</vt:lpstr>
      <vt:lpstr>Classes</vt:lpstr>
      <vt:lpstr>Way of working</vt:lpstr>
      <vt:lpstr>Theory classes</vt:lpstr>
      <vt:lpstr>Practical</vt:lpstr>
      <vt:lpstr>Way of working</vt:lpstr>
      <vt:lpstr>Way of working</vt:lpstr>
      <vt:lpstr>How to pass?</vt:lpstr>
      <vt:lpstr>Questions?</vt:lpstr>
      <vt:lpstr>Hardware &amp; how it works</vt:lpstr>
      <vt:lpstr>Hardware</vt:lpstr>
      <vt:lpstr>CPU</vt:lpstr>
      <vt:lpstr>How does a CPU work</vt:lpstr>
      <vt:lpstr>Memory types (1/2)</vt:lpstr>
      <vt:lpstr>Memory types (2/2)</vt:lpstr>
      <vt:lpstr>Besides CPU &amp; memory</vt:lpstr>
      <vt:lpstr>How does it work (1/2)?</vt:lpstr>
      <vt:lpstr>How does it work (2/2)?</vt:lpstr>
      <vt:lpstr>Last part</vt:lpstr>
      <vt:lpstr>PCB</vt:lpstr>
      <vt:lpstr>Questions?</vt:lpstr>
      <vt:lpstr>A closer look at the processor</vt:lpstr>
      <vt:lpstr>Closer look at the CPU</vt:lpstr>
      <vt:lpstr>CPU types</vt:lpstr>
      <vt:lpstr>CPU - Calculator</vt:lpstr>
      <vt:lpstr>CPU - Mobile</vt:lpstr>
      <vt:lpstr>CPU - console</vt:lpstr>
      <vt:lpstr>Video cards</vt:lpstr>
      <vt:lpstr>Video (graphics) Cards</vt:lpstr>
      <vt:lpstr>Usage (1)</vt:lpstr>
      <vt:lpstr>Usage (2)</vt:lpstr>
      <vt:lpstr>Video card components (1)</vt:lpstr>
      <vt:lpstr>Video card components (2)</vt:lpstr>
      <vt:lpstr>Video card components (3)</vt:lpstr>
      <vt:lpstr>How graphics cards work?</vt:lpstr>
      <vt:lpstr>How is it displayed?</vt:lpstr>
      <vt:lpstr>How is it displayed?</vt:lpstr>
      <vt:lpstr>Graphical modes</vt:lpstr>
      <vt:lpstr>Recap</vt:lpstr>
      <vt:lpstr>Questions?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FIS1 - Week 1</dc:title>
  <dc:creator>Walter van den Broek</dc:creator>
  <cp:lastModifiedBy>Shaghelani Lor,Mikaeil M.</cp:lastModifiedBy>
  <cp:revision>497</cp:revision>
  <cp:lastPrinted>2015-08-31T14:33:25Z</cp:lastPrinted>
  <dcterms:created xsi:type="dcterms:W3CDTF">2010-10-04T13:54:30Z</dcterms:created>
  <dcterms:modified xsi:type="dcterms:W3CDTF">2019-08-19T11:40:31Z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0x01010047740A7BA7DE274BABCDC63C5CC4809E</vt:lpwstr>
  </property>
</Properties>
</file>